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Akatab"/>
      <p:regular r:id="rId43"/>
      <p:bold r:id="rId44"/>
    </p:embeddedFont>
    <p:embeddedFont>
      <p:font typeface="Noto Serif Ethiopic"/>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7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D93A8A-8E27-42F5-8F75-ECBEF3108154}">
  <a:tblStyle styleId="{8BD93A8A-8E27-42F5-8F75-ECBEF310815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Akatab-bold.fntdata"/><Relationship Id="rId21" Type="http://schemas.openxmlformats.org/officeDocument/2006/relationships/slide" Target="slides/slide15.xml"/><Relationship Id="rId43" Type="http://schemas.openxmlformats.org/officeDocument/2006/relationships/font" Target="fonts/Akatab-regular.fntdata"/><Relationship Id="rId24" Type="http://schemas.openxmlformats.org/officeDocument/2006/relationships/slide" Target="slides/slide18.xml"/><Relationship Id="rId46" Type="http://schemas.openxmlformats.org/officeDocument/2006/relationships/font" Target="fonts/NotoSerifEthiopic-bold.fntdata"/><Relationship Id="rId23" Type="http://schemas.openxmlformats.org/officeDocument/2006/relationships/slide" Target="slides/slide17.xml"/><Relationship Id="rId45" Type="http://schemas.openxmlformats.org/officeDocument/2006/relationships/font" Target="fonts/NotoSerifEthiopic-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5a5b4480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5a5b4480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61e0d29ce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61e0d29ce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1e0d29ce6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1e0d29ce6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8bd1fb5de5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8bd1fb5de5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8bd1fb5de5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8bd1fb5de5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9bef59bdc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9bef59bdc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8d2747529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8d2747529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8c050641f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8c050641f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61e0d29ce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61e0d29ce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61e0d29ce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61e0d29ce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61e0d29ce6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61e0d29ce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59dc3832d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59dc3832d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61e0d29ce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61e0d29ce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8d02203d7c_0_1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8d02203d7c_0_1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9c3d75ec7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9c3d75ec7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9c3d75ec7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9c3d75ec7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9c3d75ec7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9c3d75ec7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9c3d75ec7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9c3d75ec7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9c3d75ec7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9c3d75ec7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9c3d75ec7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9c3d75ec7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9c3d75ec7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9c3d75ec7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9c3d75ec7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9c3d75ec7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9bef59bdc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9bef59bdc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9c3d75ec7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9c3d75ec7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61e0d29ce6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61e0d29ce6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9c3d75ec7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9c3d75ec7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61e0d29ce6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61e0d29ce6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9c3d75ec7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9c3d75ec7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9c3d75ec7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9c3d75ec7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9c3d75ec7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9c3d75ec7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9c3d75ec7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9c3d75ec7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8cbb03f6c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8cbb03f6c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1e0d29ce6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1e0d29ce6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9c3d75ec7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9c3d75ec7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1e0d29ce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1e0d29ce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1e0d29ce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1e0d29ce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2472675" y="1450325"/>
            <a:ext cx="5619000" cy="1983900"/>
          </a:xfrm>
          <a:prstGeom prst="rect">
            <a:avLst/>
          </a:prstGeom>
        </p:spPr>
        <p:txBody>
          <a:bodyPr anchorCtr="0" anchor="b" bIns="91425" lIns="91425" spcFirstLastPara="1" rIns="91425" wrap="square" tIns="91425">
            <a:noAutofit/>
          </a:bodyPr>
          <a:lstStyle>
            <a:lvl1pPr lvl="0" rtl="0" algn="r">
              <a:lnSpc>
                <a:spcPct val="90000"/>
              </a:lnSpc>
              <a:spcBef>
                <a:spcPts val="0"/>
              </a:spcBef>
              <a:spcAft>
                <a:spcPts val="0"/>
              </a:spcAft>
              <a:buSzPts val="5200"/>
              <a:buNone/>
              <a:defRPr sz="43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 type="subTitle"/>
          </p:nvPr>
        </p:nvSpPr>
        <p:spPr>
          <a:xfrm>
            <a:off x="2472625" y="3434100"/>
            <a:ext cx="5619000" cy="409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9" name="Shape 79"/>
        <p:cNvGrpSpPr/>
        <p:nvPr/>
      </p:nvGrpSpPr>
      <p:grpSpPr>
        <a:xfrm>
          <a:off x="0" y="0"/>
          <a:ext cx="0" cy="0"/>
          <a:chOff x="0" y="0"/>
          <a:chExt cx="0" cy="0"/>
        </a:xfrm>
      </p:grpSpPr>
      <p:sp>
        <p:nvSpPr>
          <p:cNvPr id="80" name="Google Shape;80;p11"/>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txBox="1"/>
          <p:nvPr>
            <p:ph hasCustomPrompt="1" type="title"/>
          </p:nvPr>
        </p:nvSpPr>
        <p:spPr>
          <a:xfrm>
            <a:off x="1740000" y="1788150"/>
            <a:ext cx="5664000" cy="1169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6000"/>
              <a:buNone/>
              <a:defRPr sz="6000">
                <a:solidFill>
                  <a:schemeClr val="accent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82" name="Google Shape;82;p11"/>
          <p:cNvSpPr txBox="1"/>
          <p:nvPr>
            <p:ph idx="1" type="subTitle"/>
          </p:nvPr>
        </p:nvSpPr>
        <p:spPr>
          <a:xfrm>
            <a:off x="1740000" y="2957550"/>
            <a:ext cx="5664000" cy="397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83" name="Google Shape;83;p11"/>
          <p:cNvGrpSpPr/>
          <p:nvPr/>
        </p:nvGrpSpPr>
        <p:grpSpPr>
          <a:xfrm>
            <a:off x="165548" y="298450"/>
            <a:ext cx="8808723" cy="4534300"/>
            <a:chOff x="165548" y="298450"/>
            <a:chExt cx="8808723" cy="4534300"/>
          </a:xfrm>
        </p:grpSpPr>
        <p:grpSp>
          <p:nvGrpSpPr>
            <p:cNvPr id="84" name="Google Shape;84;p11"/>
            <p:cNvGrpSpPr/>
            <p:nvPr/>
          </p:nvGrpSpPr>
          <p:grpSpPr>
            <a:xfrm rot="10800000">
              <a:off x="165548" y="4741850"/>
              <a:ext cx="6506400" cy="90900"/>
              <a:chOff x="1239825" y="571500"/>
              <a:chExt cx="6506400" cy="90900"/>
            </a:xfrm>
          </p:grpSpPr>
          <p:cxnSp>
            <p:nvCxnSpPr>
              <p:cNvPr id="85" name="Google Shape;85;p11"/>
              <p:cNvCxnSpPr/>
              <p:nvPr/>
            </p:nvCxnSpPr>
            <p:spPr>
              <a:xfrm>
                <a:off x="1239825" y="571500"/>
                <a:ext cx="6506400" cy="0"/>
              </a:xfrm>
              <a:prstGeom prst="straightConnector1">
                <a:avLst/>
              </a:prstGeom>
              <a:noFill/>
              <a:ln cap="flat" cmpd="sng" w="9525">
                <a:solidFill>
                  <a:schemeClr val="dk1"/>
                </a:solidFill>
                <a:prstDash val="solid"/>
                <a:round/>
                <a:headEnd len="med" w="med" type="none"/>
                <a:tailEnd len="med" w="med" type="none"/>
              </a:ln>
            </p:spPr>
          </p:cxnSp>
          <p:sp>
            <p:nvSpPr>
              <p:cNvPr id="86" name="Google Shape;86;p11"/>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11"/>
            <p:cNvGrpSpPr/>
            <p:nvPr/>
          </p:nvGrpSpPr>
          <p:grpSpPr>
            <a:xfrm flipH="1" rot="10800000">
              <a:off x="2467871" y="298450"/>
              <a:ext cx="6506400" cy="90900"/>
              <a:chOff x="1239825" y="571500"/>
              <a:chExt cx="6506400" cy="90900"/>
            </a:xfrm>
          </p:grpSpPr>
          <p:cxnSp>
            <p:nvCxnSpPr>
              <p:cNvPr id="88" name="Google Shape;88;p11"/>
              <p:cNvCxnSpPr/>
              <p:nvPr/>
            </p:nvCxnSpPr>
            <p:spPr>
              <a:xfrm>
                <a:off x="1239825" y="571500"/>
                <a:ext cx="6506400" cy="0"/>
              </a:xfrm>
              <a:prstGeom prst="straightConnector1">
                <a:avLst/>
              </a:prstGeom>
              <a:noFill/>
              <a:ln cap="flat" cmpd="sng" w="9525">
                <a:solidFill>
                  <a:schemeClr val="dk1"/>
                </a:solidFill>
                <a:prstDash val="solid"/>
                <a:round/>
                <a:headEnd len="med" w="med" type="none"/>
                <a:tailEnd len="med" w="med" type="none"/>
              </a:ln>
            </p:spPr>
          </p:cxnSp>
          <p:sp>
            <p:nvSpPr>
              <p:cNvPr id="89" name="Google Shape;89;p11"/>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 name="Google Shape;90;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3"/>
        </a:solidFill>
      </p:bgPr>
    </p:bg>
    <p:spTree>
      <p:nvGrpSpPr>
        <p:cNvPr id="91" name="Shape 91"/>
        <p:cNvGrpSpPr/>
        <p:nvPr/>
      </p:nvGrpSpPr>
      <p:grpSpPr>
        <a:xfrm>
          <a:off x="0" y="0"/>
          <a:ext cx="0" cy="0"/>
          <a:chOff x="0" y="0"/>
          <a:chExt cx="0" cy="0"/>
        </a:xfrm>
      </p:grpSpPr>
      <p:sp>
        <p:nvSpPr>
          <p:cNvPr id="92" name="Google Shape;92;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171450" y="145800"/>
            <a:ext cx="8801100" cy="4851900"/>
          </a:xfrm>
          <a:prstGeom prst="rect">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type="title"/>
          </p:nvPr>
        </p:nvSpPr>
        <p:spPr>
          <a:xfrm>
            <a:off x="1393550" y="2502950"/>
            <a:ext cx="4360200" cy="1282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38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hasCustomPrompt="1" idx="2" type="title"/>
          </p:nvPr>
        </p:nvSpPr>
        <p:spPr>
          <a:xfrm>
            <a:off x="1393550" y="1713902"/>
            <a:ext cx="1200000" cy="8418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2"/>
              </a:buClr>
              <a:buSzPts val="6000"/>
              <a:buNone/>
              <a:defRPr sz="6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 name="Google Shape;17;p3"/>
          <p:cNvSpPr txBox="1"/>
          <p:nvPr>
            <p:ph idx="1" type="subTitle"/>
          </p:nvPr>
        </p:nvSpPr>
        <p:spPr>
          <a:xfrm>
            <a:off x="1393550" y="3743512"/>
            <a:ext cx="4360200" cy="40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solidFill>
                  <a:schemeClr val="lt1"/>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 name="Google Shape;18;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720000" y="445025"/>
            <a:ext cx="7704000" cy="11955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 name="Google Shape;22;p4"/>
          <p:cNvSpPr txBox="1"/>
          <p:nvPr>
            <p:ph idx="1" type="body"/>
          </p:nvPr>
        </p:nvSpPr>
        <p:spPr>
          <a:xfrm>
            <a:off x="720000" y="1976700"/>
            <a:ext cx="7419300" cy="2112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Anaheim"/>
              <a:buChar char="●"/>
              <a:defRPr/>
            </a:lvl1pPr>
            <a:lvl2pPr indent="-317500" lvl="1" marL="914400" rtl="0">
              <a:spcBef>
                <a:spcPts val="0"/>
              </a:spcBef>
              <a:spcAft>
                <a:spcPts val="0"/>
              </a:spcAft>
              <a:buSzPts val="1400"/>
              <a:buFont typeface="Roboto Condensed Light"/>
              <a:buChar char="○"/>
              <a:defRPr/>
            </a:lvl2pPr>
            <a:lvl3pPr indent="-317500" lvl="2" marL="1371600" rtl="0">
              <a:lnSpc>
                <a:spcPct val="115000"/>
              </a:lnSpc>
              <a:spcBef>
                <a:spcPts val="0"/>
              </a:spcBef>
              <a:spcAft>
                <a:spcPts val="0"/>
              </a:spcAft>
              <a:buSzPts val="1400"/>
              <a:buFont typeface="Roboto Condensed Light"/>
              <a:buChar char="■"/>
              <a:defRPr/>
            </a:lvl3pPr>
            <a:lvl4pPr indent="-317500" lvl="3" marL="1828800" rtl="0">
              <a:lnSpc>
                <a:spcPct val="115000"/>
              </a:lnSpc>
              <a:spcBef>
                <a:spcPts val="0"/>
              </a:spcBef>
              <a:spcAft>
                <a:spcPts val="0"/>
              </a:spcAft>
              <a:buSzPts val="1400"/>
              <a:buFont typeface="Roboto Condensed Light"/>
              <a:buChar char="●"/>
              <a:defRPr/>
            </a:lvl4pPr>
            <a:lvl5pPr indent="-317500" lvl="4" marL="2286000" rtl="0">
              <a:lnSpc>
                <a:spcPct val="115000"/>
              </a:lnSpc>
              <a:spcBef>
                <a:spcPts val="0"/>
              </a:spcBef>
              <a:spcAft>
                <a:spcPts val="0"/>
              </a:spcAft>
              <a:buSzPts val="1400"/>
              <a:buFont typeface="Roboto Condensed Light"/>
              <a:buChar char="○"/>
              <a:defRPr/>
            </a:lvl5pPr>
            <a:lvl6pPr indent="-317500" lvl="5" marL="2743200" rtl="0">
              <a:lnSpc>
                <a:spcPct val="115000"/>
              </a:lnSpc>
              <a:spcBef>
                <a:spcPts val="0"/>
              </a:spcBef>
              <a:spcAft>
                <a:spcPts val="0"/>
              </a:spcAft>
              <a:buSzPts val="1400"/>
              <a:buFont typeface="Roboto Condensed Light"/>
              <a:buChar char="■"/>
              <a:defRPr/>
            </a:lvl6pPr>
            <a:lvl7pPr indent="-317500" lvl="6" marL="3200400" rtl="0">
              <a:lnSpc>
                <a:spcPct val="115000"/>
              </a:lnSpc>
              <a:spcBef>
                <a:spcPts val="0"/>
              </a:spcBef>
              <a:spcAft>
                <a:spcPts val="0"/>
              </a:spcAft>
              <a:buSzPts val="1400"/>
              <a:buFont typeface="Roboto Condensed Light"/>
              <a:buChar char="●"/>
              <a:defRPr/>
            </a:lvl7pPr>
            <a:lvl8pPr indent="-317500" lvl="7" marL="3657600" rtl="0">
              <a:lnSpc>
                <a:spcPct val="115000"/>
              </a:lnSpc>
              <a:spcBef>
                <a:spcPts val="0"/>
              </a:spcBef>
              <a:spcAft>
                <a:spcPts val="0"/>
              </a:spcAft>
              <a:buSzPts val="1400"/>
              <a:buFont typeface="Roboto Condensed Light"/>
              <a:buChar char="○"/>
              <a:defRPr/>
            </a:lvl8pPr>
            <a:lvl9pPr indent="-317500" lvl="8" marL="4114800" rtl="0">
              <a:lnSpc>
                <a:spcPct val="115000"/>
              </a:lnSpc>
              <a:spcBef>
                <a:spcPts val="0"/>
              </a:spcBef>
              <a:spcAft>
                <a:spcPts val="0"/>
              </a:spcAft>
              <a:buSzPts val="1400"/>
              <a:buFont typeface="Roboto Condensed Light"/>
              <a:buChar char="■"/>
              <a:defRPr/>
            </a:lvl9pPr>
          </a:lstStyle>
          <a:p/>
        </p:txBody>
      </p:sp>
      <p:grpSp>
        <p:nvGrpSpPr>
          <p:cNvPr id="23" name="Google Shape;23;p4"/>
          <p:cNvGrpSpPr/>
          <p:nvPr/>
        </p:nvGrpSpPr>
        <p:grpSpPr>
          <a:xfrm>
            <a:off x="435875" y="97275"/>
            <a:ext cx="8272250" cy="4900925"/>
            <a:chOff x="435875" y="97275"/>
            <a:chExt cx="8272250" cy="4900925"/>
          </a:xfrm>
        </p:grpSpPr>
        <p:grpSp>
          <p:nvGrpSpPr>
            <p:cNvPr id="24" name="Google Shape;24;p4"/>
            <p:cNvGrpSpPr/>
            <p:nvPr/>
          </p:nvGrpSpPr>
          <p:grpSpPr>
            <a:xfrm flipH="1">
              <a:off x="435875" y="1292300"/>
              <a:ext cx="90900" cy="3705900"/>
              <a:chOff x="7952125" y="1292300"/>
              <a:chExt cx="90900" cy="3705900"/>
            </a:xfrm>
          </p:grpSpPr>
          <p:sp>
            <p:nvSpPr>
              <p:cNvPr id="25" name="Google Shape;25;p4"/>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 name="Google Shape;26;p4"/>
              <p:cNvCxnSpPr/>
              <p:nvPr/>
            </p:nvCxnSpPr>
            <p:spPr>
              <a:xfrm>
                <a:off x="8043025" y="1292300"/>
                <a:ext cx="0" cy="3705900"/>
              </a:xfrm>
              <a:prstGeom prst="straightConnector1">
                <a:avLst/>
              </a:prstGeom>
              <a:noFill/>
              <a:ln cap="flat" cmpd="sng" w="9525">
                <a:solidFill>
                  <a:schemeClr val="dk1"/>
                </a:solidFill>
                <a:prstDash val="solid"/>
                <a:round/>
                <a:headEnd len="med" w="med" type="none"/>
                <a:tailEnd len="med" w="med" type="none"/>
              </a:ln>
            </p:spPr>
          </p:cxnSp>
        </p:grpSp>
        <p:grpSp>
          <p:nvGrpSpPr>
            <p:cNvPr id="27" name="Google Shape;27;p4"/>
            <p:cNvGrpSpPr/>
            <p:nvPr/>
          </p:nvGrpSpPr>
          <p:grpSpPr>
            <a:xfrm rot="10800000">
              <a:off x="8617225" y="97275"/>
              <a:ext cx="90900" cy="3705900"/>
              <a:chOff x="7952125" y="1292300"/>
              <a:chExt cx="90900" cy="3705900"/>
            </a:xfrm>
          </p:grpSpPr>
          <p:sp>
            <p:nvSpPr>
              <p:cNvPr id="28" name="Google Shape;28;p4"/>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4"/>
              <p:cNvCxnSpPr/>
              <p:nvPr/>
            </p:nvCxnSpPr>
            <p:spPr>
              <a:xfrm>
                <a:off x="8043025" y="1292300"/>
                <a:ext cx="0" cy="3705900"/>
              </a:xfrm>
              <a:prstGeom prst="straightConnector1">
                <a:avLst/>
              </a:prstGeom>
              <a:noFill/>
              <a:ln cap="flat" cmpd="sng" w="9525">
                <a:solidFill>
                  <a:schemeClr val="dk1"/>
                </a:solidFill>
                <a:prstDash val="solid"/>
                <a:round/>
                <a:headEnd len="med" w="med" type="none"/>
                <a:tailEnd len="med" w="med" type="none"/>
              </a:ln>
            </p:spPr>
          </p:cxnSp>
        </p:grpSp>
      </p:grpSp>
      <p:sp>
        <p:nvSpPr>
          <p:cNvPr id="30" name="Google Shape;3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txBox="1"/>
          <p:nvPr>
            <p:ph idx="1" type="subTitle"/>
          </p:nvPr>
        </p:nvSpPr>
        <p:spPr>
          <a:xfrm>
            <a:off x="1938000" y="1571850"/>
            <a:ext cx="5268000" cy="123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 name="Google Shape;34;p5"/>
          <p:cNvSpPr txBox="1"/>
          <p:nvPr>
            <p:ph idx="2" type="subTitle"/>
          </p:nvPr>
        </p:nvSpPr>
        <p:spPr>
          <a:xfrm>
            <a:off x="1938000" y="3033474"/>
            <a:ext cx="5268000" cy="123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 name="Google Shape;3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6" name="Google Shape;36;p5"/>
          <p:cNvGrpSpPr/>
          <p:nvPr/>
        </p:nvGrpSpPr>
        <p:grpSpPr>
          <a:xfrm>
            <a:off x="165700" y="1292300"/>
            <a:ext cx="8349200" cy="3705900"/>
            <a:chOff x="165700" y="1292300"/>
            <a:chExt cx="8349200" cy="3705900"/>
          </a:xfrm>
        </p:grpSpPr>
        <p:grpSp>
          <p:nvGrpSpPr>
            <p:cNvPr id="37" name="Google Shape;37;p5"/>
            <p:cNvGrpSpPr/>
            <p:nvPr/>
          </p:nvGrpSpPr>
          <p:grpSpPr>
            <a:xfrm rot="10800000">
              <a:off x="165700" y="4608500"/>
              <a:ext cx="7941000" cy="90900"/>
              <a:chOff x="1239825" y="571500"/>
              <a:chExt cx="7941000" cy="90900"/>
            </a:xfrm>
          </p:grpSpPr>
          <p:cxnSp>
            <p:nvCxnSpPr>
              <p:cNvPr id="38" name="Google Shape;38;p5"/>
              <p:cNvCxnSpPr/>
              <p:nvPr/>
            </p:nvCxnSpPr>
            <p:spPr>
              <a:xfrm>
                <a:off x="1239825" y="571500"/>
                <a:ext cx="7941000" cy="0"/>
              </a:xfrm>
              <a:prstGeom prst="straightConnector1">
                <a:avLst/>
              </a:prstGeom>
              <a:noFill/>
              <a:ln cap="flat" cmpd="sng" w="9525">
                <a:solidFill>
                  <a:schemeClr val="dk1"/>
                </a:solidFill>
                <a:prstDash val="solid"/>
                <a:round/>
                <a:headEnd len="med" w="med" type="none"/>
                <a:tailEnd len="med" w="med" type="none"/>
              </a:ln>
            </p:spPr>
          </p:cxnSp>
          <p:sp>
            <p:nvSpPr>
              <p:cNvPr id="39" name="Google Shape;39;p5"/>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5"/>
            <p:cNvGrpSpPr/>
            <p:nvPr/>
          </p:nvGrpSpPr>
          <p:grpSpPr>
            <a:xfrm flipH="1">
              <a:off x="8424000" y="1292300"/>
              <a:ext cx="90900" cy="3705900"/>
              <a:chOff x="7952125" y="1292300"/>
              <a:chExt cx="90900" cy="3705900"/>
            </a:xfrm>
          </p:grpSpPr>
          <p:sp>
            <p:nvSpPr>
              <p:cNvPr id="41" name="Google Shape;41;p5"/>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5"/>
              <p:cNvCxnSpPr/>
              <p:nvPr/>
            </p:nvCxnSpPr>
            <p:spPr>
              <a:xfrm>
                <a:off x="8043025" y="1292300"/>
                <a:ext cx="0" cy="3705900"/>
              </a:xfrm>
              <a:prstGeom prst="straightConnector1">
                <a:avLst/>
              </a:prstGeom>
              <a:noFill/>
              <a:ln cap="flat" cmpd="sng" w="9525">
                <a:solidFill>
                  <a:schemeClr val="dk1"/>
                </a:solidFill>
                <a:prstDash val="solid"/>
                <a:round/>
                <a:headEnd len="med" w="med" type="none"/>
                <a:tailEnd len="med" w="med" type="none"/>
              </a:ln>
            </p:spPr>
          </p:cxnSp>
        </p:grpSp>
      </p:grpSp>
      <p:sp>
        <p:nvSpPr>
          <p:cNvPr id="43" name="Google Shape;43;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6"/>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Font typeface="Noto Serif Ethiopic"/>
              <a:buNone/>
              <a:defRPr>
                <a:latin typeface="Noto Serif Ethiopic"/>
                <a:ea typeface="Noto Serif Ethiopic"/>
                <a:cs typeface="Noto Serif Ethiopic"/>
                <a:sym typeface="Noto Serif Ethiopic"/>
              </a:defRPr>
            </a:lvl2pPr>
            <a:lvl3pPr lvl="2" rtl="0">
              <a:spcBef>
                <a:spcPts val="0"/>
              </a:spcBef>
              <a:spcAft>
                <a:spcPts val="0"/>
              </a:spcAft>
              <a:buSzPts val="3500"/>
              <a:buFont typeface="Noto Serif Ethiopic"/>
              <a:buNone/>
              <a:defRPr>
                <a:latin typeface="Noto Serif Ethiopic"/>
                <a:ea typeface="Noto Serif Ethiopic"/>
                <a:cs typeface="Noto Serif Ethiopic"/>
                <a:sym typeface="Noto Serif Ethiopic"/>
              </a:defRPr>
            </a:lvl3pPr>
            <a:lvl4pPr lvl="3" rtl="0">
              <a:spcBef>
                <a:spcPts val="0"/>
              </a:spcBef>
              <a:spcAft>
                <a:spcPts val="0"/>
              </a:spcAft>
              <a:buSzPts val="3500"/>
              <a:buFont typeface="Noto Serif Ethiopic"/>
              <a:buNone/>
              <a:defRPr>
                <a:latin typeface="Noto Serif Ethiopic"/>
                <a:ea typeface="Noto Serif Ethiopic"/>
                <a:cs typeface="Noto Serif Ethiopic"/>
                <a:sym typeface="Noto Serif Ethiopic"/>
              </a:defRPr>
            </a:lvl4pPr>
            <a:lvl5pPr lvl="4" rtl="0">
              <a:spcBef>
                <a:spcPts val="0"/>
              </a:spcBef>
              <a:spcAft>
                <a:spcPts val="0"/>
              </a:spcAft>
              <a:buSzPts val="3500"/>
              <a:buFont typeface="Noto Serif Ethiopic"/>
              <a:buNone/>
              <a:defRPr>
                <a:latin typeface="Noto Serif Ethiopic"/>
                <a:ea typeface="Noto Serif Ethiopic"/>
                <a:cs typeface="Noto Serif Ethiopic"/>
                <a:sym typeface="Noto Serif Ethiopic"/>
              </a:defRPr>
            </a:lvl5pPr>
            <a:lvl6pPr lvl="5" rtl="0">
              <a:spcBef>
                <a:spcPts val="0"/>
              </a:spcBef>
              <a:spcAft>
                <a:spcPts val="0"/>
              </a:spcAft>
              <a:buSzPts val="3500"/>
              <a:buFont typeface="Noto Serif Ethiopic"/>
              <a:buNone/>
              <a:defRPr>
                <a:latin typeface="Noto Serif Ethiopic"/>
                <a:ea typeface="Noto Serif Ethiopic"/>
                <a:cs typeface="Noto Serif Ethiopic"/>
                <a:sym typeface="Noto Serif Ethiopic"/>
              </a:defRPr>
            </a:lvl6pPr>
            <a:lvl7pPr lvl="6" rtl="0">
              <a:spcBef>
                <a:spcPts val="0"/>
              </a:spcBef>
              <a:spcAft>
                <a:spcPts val="0"/>
              </a:spcAft>
              <a:buSzPts val="3500"/>
              <a:buFont typeface="Noto Serif Ethiopic"/>
              <a:buNone/>
              <a:defRPr>
                <a:latin typeface="Noto Serif Ethiopic"/>
                <a:ea typeface="Noto Serif Ethiopic"/>
                <a:cs typeface="Noto Serif Ethiopic"/>
                <a:sym typeface="Noto Serif Ethiopic"/>
              </a:defRPr>
            </a:lvl7pPr>
            <a:lvl8pPr lvl="7" rtl="0">
              <a:spcBef>
                <a:spcPts val="0"/>
              </a:spcBef>
              <a:spcAft>
                <a:spcPts val="0"/>
              </a:spcAft>
              <a:buSzPts val="3500"/>
              <a:buFont typeface="Noto Serif Ethiopic"/>
              <a:buNone/>
              <a:defRPr>
                <a:latin typeface="Noto Serif Ethiopic"/>
                <a:ea typeface="Noto Serif Ethiopic"/>
                <a:cs typeface="Noto Serif Ethiopic"/>
                <a:sym typeface="Noto Serif Ethiopic"/>
              </a:defRPr>
            </a:lvl8pPr>
            <a:lvl9pPr lvl="8" rtl="0">
              <a:spcBef>
                <a:spcPts val="0"/>
              </a:spcBef>
              <a:spcAft>
                <a:spcPts val="0"/>
              </a:spcAft>
              <a:buSzPts val="3500"/>
              <a:buFont typeface="Noto Serif Ethiopic"/>
              <a:buNone/>
              <a:defRPr>
                <a:latin typeface="Noto Serif Ethiopic"/>
                <a:ea typeface="Noto Serif Ethiopic"/>
                <a:cs typeface="Noto Serif Ethiopic"/>
                <a:sym typeface="Noto Serif Ethiopic"/>
              </a:defRPr>
            </a:lvl9pPr>
          </a:lstStyle>
          <a:p/>
        </p:txBody>
      </p:sp>
      <p:grpSp>
        <p:nvGrpSpPr>
          <p:cNvPr id="47" name="Google Shape;47;p6"/>
          <p:cNvGrpSpPr/>
          <p:nvPr/>
        </p:nvGrpSpPr>
        <p:grpSpPr>
          <a:xfrm rot="10800000">
            <a:off x="165700" y="4608500"/>
            <a:ext cx="7941000" cy="90900"/>
            <a:chOff x="1239825" y="571500"/>
            <a:chExt cx="7941000" cy="90900"/>
          </a:xfrm>
        </p:grpSpPr>
        <p:cxnSp>
          <p:nvCxnSpPr>
            <p:cNvPr id="48" name="Google Shape;48;p6"/>
            <p:cNvCxnSpPr/>
            <p:nvPr/>
          </p:nvCxnSpPr>
          <p:spPr>
            <a:xfrm>
              <a:off x="1239825" y="571500"/>
              <a:ext cx="7941000" cy="0"/>
            </a:xfrm>
            <a:prstGeom prst="straightConnector1">
              <a:avLst/>
            </a:prstGeom>
            <a:noFill/>
            <a:ln cap="flat" cmpd="sng" w="9525">
              <a:solidFill>
                <a:schemeClr val="dk1"/>
              </a:solidFill>
              <a:prstDash val="solid"/>
              <a:round/>
              <a:headEnd len="med" w="med" type="none"/>
              <a:tailEnd len="med" w="med" type="none"/>
            </a:ln>
          </p:spPr>
        </p:cxnSp>
        <p:sp>
          <p:nvSpPr>
            <p:cNvPr id="49" name="Google Shape;49;p6"/>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sp>
        <p:nvSpPr>
          <p:cNvPr id="52" name="Google Shape;52;p7"/>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 name="Google Shape;54;p7"/>
          <p:cNvSpPr txBox="1"/>
          <p:nvPr>
            <p:ph idx="1" type="body"/>
          </p:nvPr>
        </p:nvSpPr>
        <p:spPr>
          <a:xfrm>
            <a:off x="720000" y="1152475"/>
            <a:ext cx="7704000" cy="19113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0"/>
              </a:spcBef>
              <a:spcAft>
                <a:spcPts val="0"/>
              </a:spcAft>
              <a:buSzPts val="1200"/>
              <a:buChar char="■"/>
              <a:defRPr/>
            </a:lvl3pPr>
            <a:lvl4pPr indent="-304800" lvl="3" marL="1828800" rtl="0">
              <a:lnSpc>
                <a:spcPct val="115000"/>
              </a:lnSpc>
              <a:spcBef>
                <a:spcPts val="0"/>
              </a:spcBef>
              <a:spcAft>
                <a:spcPts val="0"/>
              </a:spcAft>
              <a:buSzPts val="1200"/>
              <a:buChar char="●"/>
              <a:defRPr/>
            </a:lvl4pPr>
            <a:lvl5pPr indent="-304800" lvl="4" marL="2286000" rtl="0">
              <a:lnSpc>
                <a:spcPct val="115000"/>
              </a:lnSpc>
              <a:spcBef>
                <a:spcPts val="0"/>
              </a:spcBef>
              <a:spcAft>
                <a:spcPts val="0"/>
              </a:spcAft>
              <a:buSzPts val="1200"/>
              <a:buChar char="○"/>
              <a:defRPr/>
            </a:lvl5pPr>
            <a:lvl6pPr indent="-304800" lvl="5" marL="2743200" rtl="0">
              <a:lnSpc>
                <a:spcPct val="115000"/>
              </a:lnSpc>
              <a:spcBef>
                <a:spcPts val="0"/>
              </a:spcBef>
              <a:spcAft>
                <a:spcPts val="0"/>
              </a:spcAft>
              <a:buSzPts val="1200"/>
              <a:buChar char="■"/>
              <a:defRPr/>
            </a:lvl6pPr>
            <a:lvl7pPr indent="-304800" lvl="6" marL="3200400" rtl="0">
              <a:lnSpc>
                <a:spcPct val="115000"/>
              </a:lnSpc>
              <a:spcBef>
                <a:spcPts val="0"/>
              </a:spcBef>
              <a:spcAft>
                <a:spcPts val="0"/>
              </a:spcAft>
              <a:buSzPts val="1200"/>
              <a:buChar char="●"/>
              <a:defRPr/>
            </a:lvl7pPr>
            <a:lvl8pPr indent="-304800" lvl="7" marL="3657600" rtl="0">
              <a:lnSpc>
                <a:spcPct val="115000"/>
              </a:lnSpc>
              <a:spcBef>
                <a:spcPts val="0"/>
              </a:spcBef>
              <a:spcAft>
                <a:spcPts val="0"/>
              </a:spcAft>
              <a:buSzPts val="1200"/>
              <a:buChar char="○"/>
              <a:defRPr/>
            </a:lvl8pPr>
            <a:lvl9pPr indent="-304800" lvl="8" marL="4114800" rtl="0">
              <a:lnSpc>
                <a:spcPct val="115000"/>
              </a:lnSpc>
              <a:spcBef>
                <a:spcPts val="0"/>
              </a:spcBef>
              <a:spcAft>
                <a:spcPts val="0"/>
              </a:spcAft>
              <a:buSzPts val="1200"/>
              <a:buChar char="■"/>
              <a:defRPr/>
            </a:lvl9pPr>
          </a:lstStyle>
          <a:p/>
        </p:txBody>
      </p:sp>
      <p:grpSp>
        <p:nvGrpSpPr>
          <p:cNvPr id="55" name="Google Shape;55;p7"/>
          <p:cNvGrpSpPr/>
          <p:nvPr/>
        </p:nvGrpSpPr>
        <p:grpSpPr>
          <a:xfrm flipH="1" rot="10800000">
            <a:off x="2502023" y="4741850"/>
            <a:ext cx="6506400" cy="90900"/>
            <a:chOff x="1239825" y="571500"/>
            <a:chExt cx="6506400" cy="90900"/>
          </a:xfrm>
        </p:grpSpPr>
        <p:cxnSp>
          <p:nvCxnSpPr>
            <p:cNvPr id="56" name="Google Shape;56;p7"/>
            <p:cNvCxnSpPr/>
            <p:nvPr/>
          </p:nvCxnSpPr>
          <p:spPr>
            <a:xfrm>
              <a:off x="1239825" y="571500"/>
              <a:ext cx="6506400" cy="0"/>
            </a:xfrm>
            <a:prstGeom prst="straightConnector1">
              <a:avLst/>
            </a:prstGeom>
            <a:noFill/>
            <a:ln cap="flat" cmpd="sng" w="9525">
              <a:solidFill>
                <a:schemeClr val="dk1"/>
              </a:solidFill>
              <a:prstDash val="solid"/>
              <a:round/>
              <a:headEnd len="med" w="med" type="none"/>
              <a:tailEnd len="med" w="med" type="none"/>
            </a:ln>
          </p:spPr>
        </p:cxnSp>
        <p:sp>
          <p:nvSpPr>
            <p:cNvPr id="57" name="Google Shape;57;p7"/>
            <p:cNvSpPr/>
            <p:nvPr/>
          </p:nvSpPr>
          <p:spPr>
            <a:xfrm>
              <a:off x="1239825" y="57150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8"/>
          <p:cNvSpPr/>
          <p:nvPr/>
        </p:nvSpPr>
        <p:spPr>
          <a:xfrm>
            <a:off x="171450" y="145800"/>
            <a:ext cx="8801100" cy="4851900"/>
          </a:xfrm>
          <a:prstGeom prst="rect">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txBox="1"/>
          <p:nvPr>
            <p:ph type="title"/>
          </p:nvPr>
        </p:nvSpPr>
        <p:spPr>
          <a:xfrm>
            <a:off x="2496300" y="1417500"/>
            <a:ext cx="4151400" cy="230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62" name="Google Shape;62;p8"/>
          <p:cNvGrpSpPr/>
          <p:nvPr/>
        </p:nvGrpSpPr>
        <p:grpSpPr>
          <a:xfrm>
            <a:off x="165548" y="298450"/>
            <a:ext cx="8808723" cy="4534300"/>
            <a:chOff x="165548" y="298450"/>
            <a:chExt cx="8808723" cy="4534300"/>
          </a:xfrm>
        </p:grpSpPr>
        <p:grpSp>
          <p:nvGrpSpPr>
            <p:cNvPr id="63" name="Google Shape;63;p8"/>
            <p:cNvGrpSpPr/>
            <p:nvPr/>
          </p:nvGrpSpPr>
          <p:grpSpPr>
            <a:xfrm rot="10800000">
              <a:off x="165548" y="4741850"/>
              <a:ext cx="6506400" cy="90900"/>
              <a:chOff x="1239825" y="571500"/>
              <a:chExt cx="6506400" cy="90900"/>
            </a:xfrm>
          </p:grpSpPr>
          <p:cxnSp>
            <p:nvCxnSpPr>
              <p:cNvPr id="64" name="Google Shape;64;p8"/>
              <p:cNvCxnSpPr/>
              <p:nvPr/>
            </p:nvCxnSpPr>
            <p:spPr>
              <a:xfrm>
                <a:off x="1239825" y="571500"/>
                <a:ext cx="6506400" cy="0"/>
              </a:xfrm>
              <a:prstGeom prst="straightConnector1">
                <a:avLst/>
              </a:prstGeom>
              <a:noFill/>
              <a:ln cap="flat" cmpd="sng" w="9525">
                <a:solidFill>
                  <a:schemeClr val="lt1"/>
                </a:solidFill>
                <a:prstDash val="solid"/>
                <a:round/>
                <a:headEnd len="med" w="med" type="none"/>
                <a:tailEnd len="med" w="med" type="none"/>
              </a:ln>
            </p:spPr>
          </p:cxnSp>
          <p:sp>
            <p:nvSpPr>
              <p:cNvPr id="65" name="Google Shape;65;p8"/>
              <p:cNvSpPr/>
              <p:nvPr/>
            </p:nvSpPr>
            <p:spPr>
              <a:xfrm>
                <a:off x="1239825" y="571500"/>
                <a:ext cx="505200" cy="9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 name="Google Shape;66;p8"/>
            <p:cNvGrpSpPr/>
            <p:nvPr/>
          </p:nvGrpSpPr>
          <p:grpSpPr>
            <a:xfrm flipH="1" rot="10800000">
              <a:off x="2467871" y="298450"/>
              <a:ext cx="6506400" cy="90900"/>
              <a:chOff x="1239825" y="571500"/>
              <a:chExt cx="6506400" cy="90900"/>
            </a:xfrm>
          </p:grpSpPr>
          <p:cxnSp>
            <p:nvCxnSpPr>
              <p:cNvPr id="67" name="Google Shape;67;p8"/>
              <p:cNvCxnSpPr/>
              <p:nvPr/>
            </p:nvCxnSpPr>
            <p:spPr>
              <a:xfrm>
                <a:off x="1239825" y="571500"/>
                <a:ext cx="6506400" cy="0"/>
              </a:xfrm>
              <a:prstGeom prst="straightConnector1">
                <a:avLst/>
              </a:prstGeom>
              <a:noFill/>
              <a:ln cap="flat" cmpd="sng" w="9525">
                <a:solidFill>
                  <a:schemeClr val="lt1"/>
                </a:solidFill>
                <a:prstDash val="solid"/>
                <a:round/>
                <a:headEnd len="med" w="med" type="none"/>
                <a:tailEnd len="med" w="med" type="none"/>
              </a:ln>
            </p:spPr>
          </p:cxnSp>
          <p:sp>
            <p:nvSpPr>
              <p:cNvPr id="68" name="Google Shape;68;p8"/>
              <p:cNvSpPr/>
              <p:nvPr/>
            </p:nvSpPr>
            <p:spPr>
              <a:xfrm>
                <a:off x="1239825" y="571500"/>
                <a:ext cx="505200" cy="9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 name="Google Shape;69;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0" name="Shape 70"/>
        <p:cNvGrpSpPr/>
        <p:nvPr/>
      </p:nvGrpSpPr>
      <p:grpSpPr>
        <a:xfrm>
          <a:off x="0" y="0"/>
          <a:ext cx="0" cy="0"/>
          <a:chOff x="0" y="0"/>
          <a:chExt cx="0" cy="0"/>
        </a:xfrm>
      </p:grpSpPr>
      <p:sp>
        <p:nvSpPr>
          <p:cNvPr id="71" name="Google Shape;71;p9"/>
          <p:cNvSpPr/>
          <p:nvPr/>
        </p:nvSpPr>
        <p:spPr>
          <a:xfrm>
            <a:off x="171450" y="145800"/>
            <a:ext cx="8801100" cy="4851900"/>
          </a:xfrm>
          <a:prstGeom prst="rect">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txBox="1"/>
          <p:nvPr>
            <p:ph type="title"/>
          </p:nvPr>
        </p:nvSpPr>
        <p:spPr>
          <a:xfrm>
            <a:off x="3102200" y="2281338"/>
            <a:ext cx="4661100" cy="981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6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3" name="Google Shape;73;p9"/>
          <p:cNvSpPr txBox="1"/>
          <p:nvPr>
            <p:ph idx="1" type="subTitle"/>
          </p:nvPr>
        </p:nvSpPr>
        <p:spPr>
          <a:xfrm>
            <a:off x="3102200" y="3262669"/>
            <a:ext cx="4661100" cy="61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solidFill>
                  <a:schemeClr val="lt1"/>
                </a:solidFill>
              </a:defRPr>
            </a:lvl1pPr>
            <a:lvl2pPr lvl="1" rtl="0">
              <a:lnSpc>
                <a:spcPct val="100000"/>
              </a:lnSpc>
              <a:spcBef>
                <a:spcPts val="0"/>
              </a:spcBef>
              <a:spcAft>
                <a:spcPts val="0"/>
              </a:spcAft>
              <a:buSzPts val="1200"/>
              <a:buNone/>
              <a:defRPr/>
            </a:lvl2pPr>
            <a:lvl3pPr lvl="2" rtl="0">
              <a:lnSpc>
                <a:spcPct val="100000"/>
              </a:lnSpc>
              <a:spcBef>
                <a:spcPts val="1600"/>
              </a:spcBef>
              <a:spcAft>
                <a:spcPts val="0"/>
              </a:spcAft>
              <a:buSzPts val="1200"/>
              <a:buNone/>
              <a:defRPr/>
            </a:lvl3pPr>
            <a:lvl4pPr lvl="3" rtl="0">
              <a:lnSpc>
                <a:spcPct val="100000"/>
              </a:lnSpc>
              <a:spcBef>
                <a:spcPts val="1600"/>
              </a:spcBef>
              <a:spcAft>
                <a:spcPts val="0"/>
              </a:spcAft>
              <a:buSzPts val="1200"/>
              <a:buNone/>
              <a:defRPr/>
            </a:lvl4pPr>
            <a:lvl5pPr lvl="4" rtl="0">
              <a:lnSpc>
                <a:spcPct val="100000"/>
              </a:lnSpc>
              <a:spcBef>
                <a:spcPts val="1600"/>
              </a:spcBef>
              <a:spcAft>
                <a:spcPts val="0"/>
              </a:spcAft>
              <a:buSzPts val="1200"/>
              <a:buNone/>
              <a:defRPr/>
            </a:lvl5pPr>
            <a:lvl6pPr lvl="5" rtl="0">
              <a:lnSpc>
                <a:spcPct val="100000"/>
              </a:lnSpc>
              <a:spcBef>
                <a:spcPts val="1600"/>
              </a:spcBef>
              <a:spcAft>
                <a:spcPts val="0"/>
              </a:spcAft>
              <a:buSzPts val="1200"/>
              <a:buNone/>
              <a:defRPr/>
            </a:lvl6pPr>
            <a:lvl7pPr lvl="6" rtl="0">
              <a:lnSpc>
                <a:spcPct val="100000"/>
              </a:lnSpc>
              <a:spcBef>
                <a:spcPts val="1600"/>
              </a:spcBef>
              <a:spcAft>
                <a:spcPts val="0"/>
              </a:spcAft>
              <a:buSzPts val="1200"/>
              <a:buNone/>
              <a:defRPr/>
            </a:lvl7pPr>
            <a:lvl8pPr lvl="7" rtl="0">
              <a:lnSpc>
                <a:spcPct val="100000"/>
              </a:lnSpc>
              <a:spcBef>
                <a:spcPts val="1600"/>
              </a:spcBef>
              <a:spcAft>
                <a:spcPts val="0"/>
              </a:spcAft>
              <a:buSzPts val="1200"/>
              <a:buNone/>
              <a:defRPr/>
            </a:lvl8pPr>
            <a:lvl9pPr lvl="8" rtl="0">
              <a:lnSpc>
                <a:spcPct val="100000"/>
              </a:lnSpc>
              <a:spcBef>
                <a:spcPts val="1600"/>
              </a:spcBef>
              <a:spcAft>
                <a:spcPts val="1600"/>
              </a:spcAft>
              <a:buSzPts val="1200"/>
              <a:buNone/>
              <a:defRPr/>
            </a:lvl9pPr>
          </a:lstStyle>
          <a:p/>
        </p:txBody>
      </p:sp>
      <p:sp>
        <p:nvSpPr>
          <p:cNvPr id="74" name="Google Shape;74;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 name="Shape 75"/>
        <p:cNvGrpSpPr/>
        <p:nvPr/>
      </p:nvGrpSpPr>
      <p:grpSpPr>
        <a:xfrm>
          <a:off x="0" y="0"/>
          <a:ext cx="0" cy="0"/>
          <a:chOff x="0" y="0"/>
          <a:chExt cx="0" cy="0"/>
        </a:xfrm>
      </p:grpSpPr>
      <p:sp>
        <p:nvSpPr>
          <p:cNvPr id="76" name="Google Shape;76;p10"/>
          <p:cNvSpPr/>
          <p:nvPr>
            <p:ph idx="2" type="pic"/>
          </p:nvPr>
        </p:nvSpPr>
        <p:spPr>
          <a:xfrm>
            <a:off x="-11825" y="-11825"/>
            <a:ext cx="9155700" cy="5155200"/>
          </a:xfrm>
          <a:prstGeom prst="rect">
            <a:avLst/>
          </a:prstGeom>
          <a:noFill/>
          <a:ln>
            <a:noFill/>
          </a:ln>
        </p:spPr>
      </p:sp>
      <p:sp>
        <p:nvSpPr>
          <p:cNvPr id="77" name="Google Shape;77;p10"/>
          <p:cNvSpPr txBox="1"/>
          <p:nvPr>
            <p:ph type="title"/>
          </p:nvPr>
        </p:nvSpPr>
        <p:spPr>
          <a:xfrm>
            <a:off x="1522200" y="3961375"/>
            <a:ext cx="6099600" cy="572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sz="24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8" name="Google Shape;78;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Akatab"/>
              <a:buChar char="●"/>
              <a:defRPr sz="1200">
                <a:solidFill>
                  <a:schemeClr val="dk1"/>
                </a:solidFill>
                <a:latin typeface="Akatab"/>
                <a:ea typeface="Akatab"/>
                <a:cs typeface="Akatab"/>
                <a:sym typeface="Akatab"/>
              </a:defRPr>
            </a:lvl1pPr>
            <a:lvl2pPr indent="-304800" lvl="1" marL="9144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2pPr>
            <a:lvl3pPr indent="-304800" lvl="2" marL="13716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3pPr>
            <a:lvl4pPr indent="-304800" lvl="3" marL="18288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4pPr>
            <a:lvl5pPr indent="-304800" lvl="4" marL="22860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5pPr>
            <a:lvl6pPr indent="-304800" lvl="5" marL="27432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6pPr>
            <a:lvl7pPr indent="-304800" lvl="6" marL="32004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7pPr>
            <a:lvl8pPr indent="-304800" lvl="7" marL="3657600" rtl="0">
              <a:lnSpc>
                <a:spcPct val="100000"/>
              </a:lnSpc>
              <a:spcBef>
                <a:spcPts val="1600"/>
              </a:spcBef>
              <a:spcAft>
                <a:spcPts val="0"/>
              </a:spcAft>
              <a:buClr>
                <a:schemeClr val="dk1"/>
              </a:buClr>
              <a:buSzPts val="1200"/>
              <a:buFont typeface="Akatab"/>
              <a:buChar char="○"/>
              <a:defRPr sz="1200">
                <a:solidFill>
                  <a:schemeClr val="dk1"/>
                </a:solidFill>
                <a:latin typeface="Akatab"/>
                <a:ea typeface="Akatab"/>
                <a:cs typeface="Akatab"/>
                <a:sym typeface="Akatab"/>
              </a:defRPr>
            </a:lvl8pPr>
            <a:lvl9pPr indent="-304800" lvl="8" marL="4114800" rtl="0">
              <a:lnSpc>
                <a:spcPct val="100000"/>
              </a:lnSpc>
              <a:spcBef>
                <a:spcPts val="1600"/>
              </a:spcBef>
              <a:spcAft>
                <a:spcPts val="1600"/>
              </a:spcAft>
              <a:buClr>
                <a:schemeClr val="dk1"/>
              </a:buClr>
              <a:buSzPts val="1200"/>
              <a:buFont typeface="Akatab"/>
              <a:buChar char="■"/>
              <a:defRPr sz="1200">
                <a:solidFill>
                  <a:schemeClr val="dk1"/>
                </a:solidFill>
                <a:latin typeface="Akatab"/>
                <a:ea typeface="Akatab"/>
                <a:cs typeface="Akatab"/>
                <a:sym typeface="Akatab"/>
              </a:defRPr>
            </a:lvl9pPr>
          </a:lstStyle>
          <a:p/>
        </p:txBody>
      </p:sp>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1pPr>
            <a:lvl2pPr lvl="1"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2pPr>
            <a:lvl3pPr lvl="2"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3pPr>
            <a:lvl4pPr lvl="3"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4pPr>
            <a:lvl5pPr lvl="4"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5pPr>
            <a:lvl6pPr lvl="5"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6pPr>
            <a:lvl7pPr lvl="6"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7pPr>
            <a:lvl8pPr lvl="7"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8pPr>
            <a:lvl9pPr lvl="8" rtl="0">
              <a:spcBef>
                <a:spcPts val="0"/>
              </a:spcBef>
              <a:spcAft>
                <a:spcPts val="0"/>
              </a:spcAft>
              <a:buClr>
                <a:schemeClr val="dk1"/>
              </a:buClr>
              <a:buSzPts val="3500"/>
              <a:buFont typeface="Noto Serif Ethiopic"/>
              <a:buNone/>
              <a:defRPr sz="3500">
                <a:solidFill>
                  <a:schemeClr val="dk1"/>
                </a:solidFill>
                <a:latin typeface="Noto Serif Ethiopic"/>
                <a:ea typeface="Noto Serif Ethiopic"/>
                <a:cs typeface="Noto Serif Ethiopic"/>
                <a:sym typeface="Noto Serif Ethiopic"/>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katab"/>
                <a:ea typeface="Akatab"/>
                <a:cs typeface="Akatab"/>
                <a:sym typeface="Akatab"/>
              </a:defRPr>
            </a:lvl1pPr>
            <a:lvl2pPr lvl="1" algn="r">
              <a:buNone/>
              <a:defRPr sz="1300">
                <a:solidFill>
                  <a:schemeClr val="dk1"/>
                </a:solidFill>
                <a:latin typeface="Akatab"/>
                <a:ea typeface="Akatab"/>
                <a:cs typeface="Akatab"/>
                <a:sym typeface="Akatab"/>
              </a:defRPr>
            </a:lvl2pPr>
            <a:lvl3pPr lvl="2" algn="r">
              <a:buNone/>
              <a:defRPr sz="1300">
                <a:solidFill>
                  <a:schemeClr val="dk1"/>
                </a:solidFill>
                <a:latin typeface="Akatab"/>
                <a:ea typeface="Akatab"/>
                <a:cs typeface="Akatab"/>
                <a:sym typeface="Akatab"/>
              </a:defRPr>
            </a:lvl3pPr>
            <a:lvl4pPr lvl="3" algn="r">
              <a:buNone/>
              <a:defRPr sz="1300">
                <a:solidFill>
                  <a:schemeClr val="dk1"/>
                </a:solidFill>
                <a:latin typeface="Akatab"/>
                <a:ea typeface="Akatab"/>
                <a:cs typeface="Akatab"/>
                <a:sym typeface="Akatab"/>
              </a:defRPr>
            </a:lvl4pPr>
            <a:lvl5pPr lvl="4" algn="r">
              <a:buNone/>
              <a:defRPr sz="1300">
                <a:solidFill>
                  <a:schemeClr val="dk1"/>
                </a:solidFill>
                <a:latin typeface="Akatab"/>
                <a:ea typeface="Akatab"/>
                <a:cs typeface="Akatab"/>
                <a:sym typeface="Akatab"/>
              </a:defRPr>
            </a:lvl5pPr>
            <a:lvl6pPr lvl="5" algn="r">
              <a:buNone/>
              <a:defRPr sz="1300">
                <a:solidFill>
                  <a:schemeClr val="dk1"/>
                </a:solidFill>
                <a:latin typeface="Akatab"/>
                <a:ea typeface="Akatab"/>
                <a:cs typeface="Akatab"/>
                <a:sym typeface="Akatab"/>
              </a:defRPr>
            </a:lvl6pPr>
            <a:lvl7pPr lvl="6" algn="r">
              <a:buNone/>
              <a:defRPr sz="1300">
                <a:solidFill>
                  <a:schemeClr val="dk1"/>
                </a:solidFill>
                <a:latin typeface="Akatab"/>
                <a:ea typeface="Akatab"/>
                <a:cs typeface="Akatab"/>
                <a:sym typeface="Akatab"/>
              </a:defRPr>
            </a:lvl7pPr>
            <a:lvl8pPr lvl="7" algn="r">
              <a:buNone/>
              <a:defRPr sz="1300">
                <a:solidFill>
                  <a:schemeClr val="dk1"/>
                </a:solidFill>
                <a:latin typeface="Akatab"/>
                <a:ea typeface="Akatab"/>
                <a:cs typeface="Akatab"/>
                <a:sym typeface="Akatab"/>
              </a:defRPr>
            </a:lvl8pPr>
            <a:lvl9pPr lvl="8" algn="r">
              <a:buNone/>
              <a:defRPr sz="1300">
                <a:solidFill>
                  <a:schemeClr val="dk1"/>
                </a:solidFill>
                <a:latin typeface="Akatab"/>
                <a:ea typeface="Akatab"/>
                <a:cs typeface="Akatab"/>
                <a:sym typeface="Akatab"/>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inegi.org.mx/contenidos/saladeprensa/boletines/2020/OtrTemEcon/CenEconResDef2019_Chih.pdf#:~:text=Del%20total%20de%20establecimientos%2C%2092.4%25%20son%20tama%C3%B1o%20Micro,los%20cuales%20representan%2042.3%25%20del%20total%20de%20Chihuahua." TargetMode="External"/><Relationship Id="rId4" Type="http://schemas.openxmlformats.org/officeDocument/2006/relationships/hyperlink" Target="https://www.bling.mx/que-es-un-punto-de-venta/" TargetMode="External"/><Relationship Id="rId5" Type="http://schemas.openxmlformats.org/officeDocument/2006/relationships/hyperlink" Target="https://economipedia.com/definiciones/sistema-de-inventarios.html" TargetMode="External"/><Relationship Id="rId6" Type="http://schemas.openxmlformats.org/officeDocument/2006/relationships/hyperlink" Target="https://www.eleconomista.com.mx/capitalhumano/Trabajadores-independientes-entre-la-precarizacion-y-el-avance-de-la-digitalizacion-20220222-0091.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3"/>
          <p:cNvSpPr txBox="1"/>
          <p:nvPr>
            <p:ph type="ctrTitle"/>
          </p:nvPr>
        </p:nvSpPr>
        <p:spPr>
          <a:xfrm>
            <a:off x="5413700" y="807525"/>
            <a:ext cx="3029700" cy="1143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CA7131"/>
                </a:solidFill>
              </a:rPr>
              <a:t>Wise Stock</a:t>
            </a:r>
            <a:r>
              <a:rPr lang="en"/>
              <a:t> </a:t>
            </a:r>
            <a:endParaRPr/>
          </a:p>
        </p:txBody>
      </p:sp>
      <p:sp>
        <p:nvSpPr>
          <p:cNvPr id="98" name="Google Shape;98;p13"/>
          <p:cNvSpPr txBox="1"/>
          <p:nvPr>
            <p:ph idx="1" type="subTitle"/>
          </p:nvPr>
        </p:nvSpPr>
        <p:spPr>
          <a:xfrm>
            <a:off x="5413700" y="2369113"/>
            <a:ext cx="32532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Presentado por:</a:t>
            </a:r>
            <a:endParaRPr>
              <a:solidFill>
                <a:schemeClr val="accent2"/>
              </a:solidFill>
            </a:endParaRPr>
          </a:p>
          <a:p>
            <a:pPr indent="0" lvl="0" marL="0" rtl="0" algn="ctr">
              <a:spcBef>
                <a:spcPts val="0"/>
              </a:spcBef>
              <a:spcAft>
                <a:spcPts val="0"/>
              </a:spcAft>
              <a:buNone/>
            </a:pPr>
            <a:r>
              <a:rPr lang="en">
                <a:solidFill>
                  <a:schemeClr val="accent2"/>
                </a:solidFill>
              </a:rPr>
              <a:t>Andrea Mirelle Peralta Ogaz</a:t>
            </a:r>
            <a:endParaRPr>
              <a:solidFill>
                <a:schemeClr val="accent2"/>
              </a:solidFill>
            </a:endParaRPr>
          </a:p>
          <a:p>
            <a:pPr indent="0" lvl="0" marL="0" rtl="0" algn="ctr">
              <a:spcBef>
                <a:spcPts val="0"/>
              </a:spcBef>
              <a:spcAft>
                <a:spcPts val="0"/>
              </a:spcAft>
              <a:buNone/>
            </a:pPr>
            <a:r>
              <a:rPr lang="en">
                <a:solidFill>
                  <a:schemeClr val="accent2"/>
                </a:solidFill>
              </a:rPr>
              <a:t>Carmen Andrea Meléndez Terrazas</a:t>
            </a:r>
            <a:endParaRPr>
              <a:solidFill>
                <a:schemeClr val="accent2"/>
              </a:solidFill>
            </a:endParaRPr>
          </a:p>
          <a:p>
            <a:pPr indent="0" lvl="0" marL="0" rtl="0" algn="l">
              <a:spcBef>
                <a:spcPts val="0"/>
              </a:spcBef>
              <a:spcAft>
                <a:spcPts val="0"/>
              </a:spcAft>
              <a:buNone/>
            </a:pPr>
            <a:r>
              <a:t/>
            </a:r>
            <a:endParaRPr>
              <a:solidFill>
                <a:schemeClr val="accent2"/>
              </a:solidFill>
            </a:endParaRPr>
          </a:p>
        </p:txBody>
      </p:sp>
      <p:grpSp>
        <p:nvGrpSpPr>
          <p:cNvPr id="99" name="Google Shape;99;p13"/>
          <p:cNvGrpSpPr/>
          <p:nvPr/>
        </p:nvGrpSpPr>
        <p:grpSpPr>
          <a:xfrm>
            <a:off x="169260" y="498723"/>
            <a:ext cx="8385900" cy="90900"/>
            <a:chOff x="160950" y="480600"/>
            <a:chExt cx="8385900" cy="90900"/>
          </a:xfrm>
        </p:grpSpPr>
        <p:cxnSp>
          <p:nvCxnSpPr>
            <p:cNvPr id="100" name="Google Shape;100;p13"/>
            <p:cNvCxnSpPr/>
            <p:nvPr/>
          </p:nvCxnSpPr>
          <p:spPr>
            <a:xfrm>
              <a:off x="160950" y="571500"/>
              <a:ext cx="8385900" cy="0"/>
            </a:xfrm>
            <a:prstGeom prst="straightConnector1">
              <a:avLst/>
            </a:prstGeom>
            <a:noFill/>
            <a:ln cap="flat" cmpd="sng" w="9525">
              <a:solidFill>
                <a:srgbClr val="CA7131"/>
              </a:solidFill>
              <a:prstDash val="solid"/>
              <a:round/>
              <a:headEnd len="med" w="med" type="none"/>
              <a:tailEnd len="med" w="med" type="none"/>
            </a:ln>
          </p:spPr>
        </p:cxnSp>
        <p:sp>
          <p:nvSpPr>
            <p:cNvPr id="101" name="Google Shape;101;p13"/>
            <p:cNvSpPr/>
            <p:nvPr/>
          </p:nvSpPr>
          <p:spPr>
            <a:xfrm>
              <a:off x="8041650" y="480600"/>
              <a:ext cx="505200" cy="90900"/>
            </a:xfrm>
            <a:prstGeom prst="rect">
              <a:avLst/>
            </a:prstGeom>
            <a:solidFill>
              <a:srgbClr val="CA7131"/>
            </a:solidFill>
            <a:ln cap="flat" cmpd="sng" w="9525">
              <a:solidFill>
                <a:srgbClr val="CA713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13"/>
          <p:cNvGrpSpPr/>
          <p:nvPr/>
        </p:nvGrpSpPr>
        <p:grpSpPr>
          <a:xfrm>
            <a:off x="1101620" y="146398"/>
            <a:ext cx="90900" cy="3697200"/>
            <a:chOff x="1113520" y="156298"/>
            <a:chExt cx="90900" cy="3697200"/>
          </a:xfrm>
        </p:grpSpPr>
        <p:sp>
          <p:nvSpPr>
            <p:cNvPr id="103" name="Google Shape;103;p13"/>
            <p:cNvSpPr/>
            <p:nvPr/>
          </p:nvSpPr>
          <p:spPr>
            <a:xfrm rot="-5400000">
              <a:off x="906370" y="3555448"/>
              <a:ext cx="505200" cy="90900"/>
            </a:xfrm>
            <a:prstGeom prst="rect">
              <a:avLst/>
            </a:prstGeom>
            <a:solidFill>
              <a:srgbClr val="CA7131"/>
            </a:solidFill>
            <a:ln cap="flat" cmpd="sng" w="9525">
              <a:solidFill>
                <a:srgbClr val="CA713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 name="Google Shape;104;p13"/>
            <p:cNvCxnSpPr/>
            <p:nvPr/>
          </p:nvCxnSpPr>
          <p:spPr>
            <a:xfrm rot="10800000">
              <a:off x="1121185" y="156298"/>
              <a:ext cx="0" cy="3434700"/>
            </a:xfrm>
            <a:prstGeom prst="straightConnector1">
              <a:avLst/>
            </a:prstGeom>
            <a:noFill/>
            <a:ln cap="flat" cmpd="sng" w="9525">
              <a:solidFill>
                <a:srgbClr val="CA7131"/>
              </a:solidFill>
              <a:prstDash val="solid"/>
              <a:round/>
              <a:headEnd len="med" w="med" type="none"/>
              <a:tailEnd len="med" w="med" type="none"/>
            </a:ln>
          </p:spPr>
        </p:cxnSp>
      </p:grpSp>
      <p:pic>
        <p:nvPicPr>
          <p:cNvPr id="105" name="Google Shape;105;p13"/>
          <p:cNvPicPr preferRelativeResize="0"/>
          <p:nvPr/>
        </p:nvPicPr>
        <p:blipFill>
          <a:blip r:embed="rId3">
            <a:alphaModFix amt="30000"/>
          </a:blip>
          <a:stretch>
            <a:fillRect/>
          </a:stretch>
        </p:blipFill>
        <p:spPr>
          <a:xfrm>
            <a:off x="169250" y="146400"/>
            <a:ext cx="4844775" cy="4844775"/>
          </a:xfrm>
          <a:prstGeom prst="rect">
            <a:avLst/>
          </a:prstGeom>
          <a:noFill/>
          <a:ln>
            <a:noFill/>
          </a:ln>
        </p:spPr>
      </p:pic>
      <p:sp>
        <p:nvSpPr>
          <p:cNvPr id="106" name="Google Shape;106;p13"/>
          <p:cNvSpPr txBox="1"/>
          <p:nvPr>
            <p:ph idx="1" type="subTitle"/>
          </p:nvPr>
        </p:nvSpPr>
        <p:spPr>
          <a:xfrm>
            <a:off x="5413700" y="3197200"/>
            <a:ext cx="32532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Asesor:</a:t>
            </a:r>
            <a:endParaRPr>
              <a:solidFill>
                <a:schemeClr val="accent2"/>
              </a:solidFill>
            </a:endParaRPr>
          </a:p>
          <a:p>
            <a:pPr indent="0" lvl="0" marL="0" rtl="0" algn="ctr">
              <a:spcBef>
                <a:spcPts val="0"/>
              </a:spcBef>
              <a:spcAft>
                <a:spcPts val="0"/>
              </a:spcAft>
              <a:buNone/>
            </a:pPr>
            <a:r>
              <a:rPr lang="en">
                <a:solidFill>
                  <a:schemeClr val="accent2"/>
                </a:solidFill>
              </a:rPr>
              <a:t>Rocio Patricia Rivas Llanas</a:t>
            </a:r>
            <a:endParaRPr>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Diferencias clave</a:t>
            </a:r>
            <a:endParaRPr/>
          </a:p>
        </p:txBody>
      </p:sp>
      <p:sp>
        <p:nvSpPr>
          <p:cNvPr id="182" name="Google Shape;182;p22"/>
          <p:cNvSpPr txBox="1"/>
          <p:nvPr/>
        </p:nvSpPr>
        <p:spPr>
          <a:xfrm>
            <a:off x="951500" y="1214850"/>
            <a:ext cx="7230300" cy="521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katab"/>
              <a:buChar char="●"/>
            </a:pPr>
            <a:r>
              <a:rPr lang="en" sz="1600">
                <a:latin typeface="Akatab"/>
                <a:ea typeface="Akatab"/>
                <a:cs typeface="Akatab"/>
                <a:sym typeface="Akatab"/>
              </a:rPr>
              <a:t>Un gestor de inventarios se enfoca en el control y la optimización de los niveles de existencias, mientras que un punto de venta se centra en facilitar y registrar las transacciones de ventas.</a:t>
            </a:r>
            <a:endParaRPr sz="1600">
              <a:latin typeface="Akatab"/>
              <a:ea typeface="Akatab"/>
              <a:cs typeface="Akatab"/>
              <a:sym typeface="Akatab"/>
            </a:endParaRPr>
          </a:p>
          <a:p>
            <a:pPr indent="0" lvl="0" marL="914400" rtl="0" algn="l">
              <a:spcBef>
                <a:spcPts val="0"/>
              </a:spcBef>
              <a:spcAft>
                <a:spcPts val="0"/>
              </a:spcAft>
              <a:buNone/>
            </a:pPr>
            <a:r>
              <a:t/>
            </a:r>
            <a:endParaRPr sz="1600">
              <a:latin typeface="Akatab"/>
              <a:ea typeface="Akatab"/>
              <a:cs typeface="Akatab"/>
              <a:sym typeface="Akatab"/>
            </a:endParaRPr>
          </a:p>
          <a:p>
            <a:pPr indent="-330200" lvl="0" marL="457200" rtl="0" algn="l">
              <a:spcBef>
                <a:spcPts val="0"/>
              </a:spcBef>
              <a:spcAft>
                <a:spcPts val="0"/>
              </a:spcAft>
              <a:buSzPts val="1600"/>
              <a:buFont typeface="Akatab"/>
              <a:buChar char="●"/>
            </a:pPr>
            <a:r>
              <a:rPr lang="en" sz="1600">
                <a:latin typeface="Akatab"/>
                <a:ea typeface="Akatab"/>
                <a:cs typeface="Akatab"/>
                <a:sym typeface="Akatab"/>
              </a:rPr>
              <a:t>Un negocio puede tener un sistema de gestión de inventarios sin tener un punto de venta físico, pero un punto de venta generalmente requiere algún tipo de sistema de gestión de inventarios para llevar un registro preciso de las existencias.</a:t>
            </a:r>
            <a:endParaRPr sz="1600">
              <a:latin typeface="Akatab"/>
              <a:ea typeface="Akatab"/>
              <a:cs typeface="Akatab"/>
              <a:sym typeface="Akatab"/>
            </a:endParaRPr>
          </a:p>
          <a:p>
            <a:pPr indent="0" lvl="0" marL="0" rtl="0" algn="l">
              <a:spcBef>
                <a:spcPts val="0"/>
              </a:spcBef>
              <a:spcAft>
                <a:spcPts val="0"/>
              </a:spcAft>
              <a:buNone/>
            </a:pPr>
            <a:r>
              <a:t/>
            </a:r>
            <a:endParaRPr sz="1600">
              <a:latin typeface="Akatab"/>
              <a:ea typeface="Akatab"/>
              <a:cs typeface="Akatab"/>
              <a:sym typeface="Akatab"/>
            </a:endParaRPr>
          </a:p>
          <a:p>
            <a:pPr indent="-330200" lvl="0" marL="457200" rtl="0" algn="l">
              <a:spcBef>
                <a:spcPts val="0"/>
              </a:spcBef>
              <a:spcAft>
                <a:spcPts val="0"/>
              </a:spcAft>
              <a:buSzPts val="1600"/>
              <a:buFont typeface="Akatab"/>
              <a:buChar char="●"/>
            </a:pPr>
            <a:r>
              <a:rPr lang="en" sz="1600">
                <a:latin typeface="Akatab"/>
                <a:ea typeface="Akatab"/>
                <a:cs typeface="Akatab"/>
                <a:sym typeface="Akatab"/>
              </a:rPr>
              <a:t>Ambas herramientas pueden integrarse para proporcionar una solución más completa, donde el punto de venta actualiza automáticamente los niveles de inventario después de cada transacción.</a:t>
            </a:r>
            <a:endParaRPr sz="1600">
              <a:latin typeface="Akatab"/>
              <a:ea typeface="Akatab"/>
              <a:cs typeface="Akatab"/>
              <a:sym typeface="Akatab"/>
            </a:endParaRPr>
          </a:p>
        </p:txBody>
      </p:sp>
      <p:sp>
        <p:nvSpPr>
          <p:cNvPr id="183" name="Google Shape;183;p22"/>
          <p:cNvSpPr txBox="1"/>
          <p:nvPr>
            <p:ph idx="12" type="sldNum"/>
          </p:nvPr>
        </p:nvSpPr>
        <p:spPr>
          <a:xfrm>
            <a:off x="8379409" y="45933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MVP</a:t>
            </a:r>
            <a:endParaRPr/>
          </a:p>
        </p:txBody>
      </p:sp>
      <p:sp>
        <p:nvSpPr>
          <p:cNvPr id="189" name="Google Shape;189;p23"/>
          <p:cNvSpPr txBox="1"/>
          <p:nvPr/>
        </p:nvSpPr>
        <p:spPr>
          <a:xfrm>
            <a:off x="613475" y="2949225"/>
            <a:ext cx="1736100" cy="52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Noto Serif Ethiopic"/>
                <a:ea typeface="Noto Serif Ethiopic"/>
                <a:cs typeface="Noto Serif Ethiopic"/>
                <a:sym typeface="Noto Serif Ethiopic"/>
              </a:rPr>
              <a:t>Propósito</a:t>
            </a:r>
            <a:endParaRPr sz="2000">
              <a:solidFill>
                <a:schemeClr val="accent1"/>
              </a:solidFill>
              <a:latin typeface="Noto Serif Ethiopic"/>
              <a:ea typeface="Noto Serif Ethiopic"/>
              <a:cs typeface="Noto Serif Ethiopic"/>
              <a:sym typeface="Noto Serif Ethiopic"/>
            </a:endParaRPr>
          </a:p>
        </p:txBody>
      </p:sp>
      <p:sp>
        <p:nvSpPr>
          <p:cNvPr id="190" name="Google Shape;190;p23"/>
          <p:cNvSpPr txBox="1"/>
          <p:nvPr/>
        </p:nvSpPr>
        <p:spPr>
          <a:xfrm>
            <a:off x="868025" y="1226000"/>
            <a:ext cx="7395000" cy="108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Akatab"/>
                <a:ea typeface="Akatab"/>
                <a:cs typeface="Akatab"/>
                <a:sym typeface="Akatab"/>
              </a:rPr>
              <a:t>Un MVP, que significa "Producto Mínimo Viable", es una versión simplificada de un producto que incluye solo las características esenciales necesarias para satisfacer las necesidades de los primeros usuarios y recopilar retroalimentación para futuras mejoras.</a:t>
            </a:r>
            <a:endParaRPr sz="1500">
              <a:latin typeface="Akatab"/>
              <a:ea typeface="Akatab"/>
              <a:cs typeface="Akatab"/>
              <a:sym typeface="Akatab"/>
            </a:endParaRPr>
          </a:p>
        </p:txBody>
      </p:sp>
      <p:sp>
        <p:nvSpPr>
          <p:cNvPr id="191" name="Google Shape;191;p23"/>
          <p:cNvSpPr txBox="1"/>
          <p:nvPr/>
        </p:nvSpPr>
        <p:spPr>
          <a:xfrm>
            <a:off x="3346200" y="2911700"/>
            <a:ext cx="50778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Akatab"/>
                <a:ea typeface="Akatab"/>
                <a:cs typeface="Akatab"/>
                <a:sym typeface="Akatab"/>
              </a:rPr>
              <a:t>El propósito de un MVP es lanzar rápidamente una versión inicial del producto al mercado para aprender de la retroalimentación de los usuarios y validar las hipótesis sobre el producto. Esto ayuda a minimizar el riesgo de invertir tiempo y recursos en el desarrollo de características que podrían no ser relevantes o deseadas por los usuarios finales.</a:t>
            </a:r>
            <a:endParaRPr sz="1500">
              <a:latin typeface="Akatab"/>
              <a:ea typeface="Akatab"/>
              <a:cs typeface="Akatab"/>
              <a:sym typeface="Akatab"/>
            </a:endParaRPr>
          </a:p>
        </p:txBody>
      </p:sp>
      <p:sp>
        <p:nvSpPr>
          <p:cNvPr id="192" name="Google Shape;192;p23"/>
          <p:cNvSpPr/>
          <p:nvPr/>
        </p:nvSpPr>
        <p:spPr>
          <a:xfrm>
            <a:off x="793025" y="3389625"/>
            <a:ext cx="1377000" cy="80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3" name="Google Shape;193;p23"/>
          <p:cNvCxnSpPr>
            <a:endCxn id="194" idx="1"/>
          </p:cNvCxnSpPr>
          <p:nvPr/>
        </p:nvCxnSpPr>
        <p:spPr>
          <a:xfrm flipH="1" rot="10800000">
            <a:off x="2416650" y="3134600"/>
            <a:ext cx="705600" cy="75300"/>
          </a:xfrm>
          <a:prstGeom prst="bentConnector3">
            <a:avLst>
              <a:gd fmla="val 50000" name="adj1"/>
            </a:avLst>
          </a:prstGeom>
          <a:noFill/>
          <a:ln cap="flat" cmpd="sng" w="9525">
            <a:solidFill>
              <a:schemeClr val="dk1"/>
            </a:solidFill>
            <a:prstDash val="solid"/>
            <a:round/>
            <a:headEnd len="med" w="med" type="none"/>
            <a:tailEnd len="med" w="med" type="diamond"/>
          </a:ln>
        </p:spPr>
      </p:cxnSp>
      <p:sp>
        <p:nvSpPr>
          <p:cNvPr id="195" name="Google Shape;195;p23"/>
          <p:cNvSpPr txBox="1"/>
          <p:nvPr>
            <p:ph idx="12" type="sldNum"/>
          </p:nvPr>
        </p:nvSpPr>
        <p:spPr>
          <a:xfrm>
            <a:off x="8424009" y="45545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Objetivos del proyecto</a:t>
            </a:r>
            <a:endParaRPr/>
          </a:p>
        </p:txBody>
      </p:sp>
      <p:sp>
        <p:nvSpPr>
          <p:cNvPr id="201" name="Google Shape;201;p24"/>
          <p:cNvSpPr txBox="1"/>
          <p:nvPr/>
        </p:nvSpPr>
        <p:spPr>
          <a:xfrm>
            <a:off x="720000" y="1491525"/>
            <a:ext cx="1314600" cy="52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Noto Serif Ethiopic"/>
                <a:ea typeface="Noto Serif Ethiopic"/>
                <a:cs typeface="Noto Serif Ethiopic"/>
                <a:sym typeface="Noto Serif Ethiopic"/>
              </a:rPr>
              <a:t>General</a:t>
            </a:r>
            <a:endParaRPr sz="2000">
              <a:solidFill>
                <a:schemeClr val="accent1"/>
              </a:solidFill>
              <a:latin typeface="Noto Serif Ethiopic"/>
              <a:ea typeface="Noto Serif Ethiopic"/>
              <a:cs typeface="Noto Serif Ethiopic"/>
              <a:sym typeface="Noto Serif Ethiopic"/>
            </a:endParaRPr>
          </a:p>
        </p:txBody>
      </p:sp>
      <p:sp>
        <p:nvSpPr>
          <p:cNvPr id="202" name="Google Shape;202;p24"/>
          <p:cNvSpPr txBox="1"/>
          <p:nvPr/>
        </p:nvSpPr>
        <p:spPr>
          <a:xfrm>
            <a:off x="613475" y="2949225"/>
            <a:ext cx="1736100" cy="52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Noto Serif Ethiopic"/>
                <a:ea typeface="Noto Serif Ethiopic"/>
                <a:cs typeface="Noto Serif Ethiopic"/>
                <a:sym typeface="Noto Serif Ethiopic"/>
              </a:rPr>
              <a:t>Específicos</a:t>
            </a:r>
            <a:endParaRPr sz="2000">
              <a:solidFill>
                <a:schemeClr val="accent1"/>
              </a:solidFill>
              <a:latin typeface="Noto Serif Ethiopic"/>
              <a:ea typeface="Noto Serif Ethiopic"/>
              <a:cs typeface="Noto Serif Ethiopic"/>
              <a:sym typeface="Noto Serif Ethiopic"/>
            </a:endParaRPr>
          </a:p>
        </p:txBody>
      </p:sp>
      <p:sp>
        <p:nvSpPr>
          <p:cNvPr id="203" name="Google Shape;203;p24"/>
          <p:cNvSpPr txBox="1"/>
          <p:nvPr/>
        </p:nvSpPr>
        <p:spPr>
          <a:xfrm>
            <a:off x="3122250" y="1225988"/>
            <a:ext cx="5140800" cy="108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Akatab"/>
                <a:ea typeface="Akatab"/>
                <a:cs typeface="Akatab"/>
                <a:sym typeface="Akatab"/>
              </a:rPr>
              <a:t>El objetivo principal al realizar este software de inventario es optimizar y simplificar la gestión de existencias y recursos en una organización por medio de un MVP.</a:t>
            </a:r>
            <a:endParaRPr sz="1500">
              <a:latin typeface="Akatab"/>
              <a:ea typeface="Akatab"/>
              <a:cs typeface="Akatab"/>
              <a:sym typeface="Akatab"/>
            </a:endParaRPr>
          </a:p>
        </p:txBody>
      </p:sp>
      <p:sp>
        <p:nvSpPr>
          <p:cNvPr id="204" name="Google Shape;204;p24"/>
          <p:cNvSpPr txBox="1"/>
          <p:nvPr/>
        </p:nvSpPr>
        <p:spPr>
          <a:xfrm>
            <a:off x="3122250" y="2248425"/>
            <a:ext cx="50778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Akatab"/>
                <a:ea typeface="Akatab"/>
                <a:cs typeface="Akatab"/>
                <a:sym typeface="Akatab"/>
              </a:rPr>
              <a:t>Eliminar la necesidad de llevar un seguimiento manual de las existencias.</a:t>
            </a:r>
            <a:endParaRPr sz="1500">
              <a:latin typeface="Akatab"/>
              <a:ea typeface="Akatab"/>
              <a:cs typeface="Akatab"/>
              <a:sym typeface="Akatab"/>
            </a:endParaRPr>
          </a:p>
        </p:txBody>
      </p:sp>
      <p:sp>
        <p:nvSpPr>
          <p:cNvPr id="205" name="Google Shape;205;p24"/>
          <p:cNvSpPr txBox="1"/>
          <p:nvPr/>
        </p:nvSpPr>
        <p:spPr>
          <a:xfrm>
            <a:off x="3122250" y="2874050"/>
            <a:ext cx="50778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Akatab"/>
                <a:ea typeface="Akatab"/>
                <a:cs typeface="Akatab"/>
                <a:sym typeface="Akatab"/>
              </a:rPr>
              <a:t>Agilizar los procesos relacionados con el inventario, desde el registro de entradas y salidas hasta la gestión de reabastecimiento.</a:t>
            </a:r>
            <a:endParaRPr sz="1200">
              <a:latin typeface="Akatab"/>
              <a:ea typeface="Akatab"/>
              <a:cs typeface="Akatab"/>
              <a:sym typeface="Akatab"/>
            </a:endParaRPr>
          </a:p>
        </p:txBody>
      </p:sp>
      <p:cxnSp>
        <p:nvCxnSpPr>
          <p:cNvPr id="206" name="Google Shape;206;p24"/>
          <p:cNvCxnSpPr>
            <a:stCxn id="202" idx="3"/>
            <a:endCxn id="204" idx="1"/>
          </p:cNvCxnSpPr>
          <p:nvPr/>
        </p:nvCxnSpPr>
        <p:spPr>
          <a:xfrm flipH="1" rot="10800000">
            <a:off x="2349575" y="2508975"/>
            <a:ext cx="772800" cy="700800"/>
          </a:xfrm>
          <a:prstGeom prst="bentConnector3">
            <a:avLst>
              <a:gd fmla="val 49992" name="adj1"/>
            </a:avLst>
          </a:prstGeom>
          <a:noFill/>
          <a:ln cap="flat" cmpd="sng" w="9525">
            <a:solidFill>
              <a:schemeClr val="dk1"/>
            </a:solidFill>
            <a:prstDash val="solid"/>
            <a:round/>
            <a:headEnd len="med" w="med" type="none"/>
            <a:tailEnd len="med" w="med" type="diamond"/>
          </a:ln>
        </p:spPr>
      </p:cxnSp>
      <p:cxnSp>
        <p:nvCxnSpPr>
          <p:cNvPr id="207" name="Google Shape;207;p24"/>
          <p:cNvCxnSpPr>
            <a:stCxn id="202" idx="3"/>
            <a:endCxn id="208" idx="1"/>
          </p:cNvCxnSpPr>
          <p:nvPr/>
        </p:nvCxnSpPr>
        <p:spPr>
          <a:xfrm>
            <a:off x="2349575" y="3209775"/>
            <a:ext cx="772800" cy="550500"/>
          </a:xfrm>
          <a:prstGeom prst="bentConnector3">
            <a:avLst>
              <a:gd fmla="val 49992" name="adj1"/>
            </a:avLst>
          </a:prstGeom>
          <a:noFill/>
          <a:ln cap="flat" cmpd="sng" w="9525">
            <a:solidFill>
              <a:schemeClr val="dk1"/>
            </a:solidFill>
            <a:prstDash val="solid"/>
            <a:round/>
            <a:headEnd len="med" w="med" type="none"/>
            <a:tailEnd len="med" w="med" type="diamond"/>
          </a:ln>
        </p:spPr>
      </p:cxnSp>
      <p:cxnSp>
        <p:nvCxnSpPr>
          <p:cNvPr id="209" name="Google Shape;209;p24"/>
          <p:cNvCxnSpPr/>
          <p:nvPr/>
        </p:nvCxnSpPr>
        <p:spPr>
          <a:xfrm>
            <a:off x="2293725" y="1752075"/>
            <a:ext cx="569400" cy="0"/>
          </a:xfrm>
          <a:prstGeom prst="straightConnector1">
            <a:avLst/>
          </a:prstGeom>
          <a:noFill/>
          <a:ln cap="flat" cmpd="sng" w="9525">
            <a:solidFill>
              <a:schemeClr val="dk1"/>
            </a:solidFill>
            <a:prstDash val="solid"/>
            <a:round/>
            <a:headEnd len="med" w="med" type="none"/>
            <a:tailEnd len="med" w="med" type="diamond"/>
          </a:ln>
        </p:spPr>
      </p:cxnSp>
      <p:sp>
        <p:nvSpPr>
          <p:cNvPr id="210" name="Google Shape;210;p24"/>
          <p:cNvSpPr/>
          <p:nvPr/>
        </p:nvSpPr>
        <p:spPr>
          <a:xfrm>
            <a:off x="859950" y="1931925"/>
            <a:ext cx="1034700" cy="80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24"/>
          <p:cNvSpPr/>
          <p:nvPr/>
        </p:nvSpPr>
        <p:spPr>
          <a:xfrm>
            <a:off x="793025" y="3389625"/>
            <a:ext cx="1377000" cy="80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12" name="Google Shape;212;p24"/>
          <p:cNvCxnSpPr>
            <a:endCxn id="205" idx="1"/>
          </p:cNvCxnSpPr>
          <p:nvPr/>
        </p:nvCxnSpPr>
        <p:spPr>
          <a:xfrm flipH="1" rot="10800000">
            <a:off x="2416650" y="3134600"/>
            <a:ext cx="705600" cy="75300"/>
          </a:xfrm>
          <a:prstGeom prst="bentConnector3">
            <a:avLst>
              <a:gd fmla="val 48154" name="adj1"/>
            </a:avLst>
          </a:prstGeom>
          <a:noFill/>
          <a:ln cap="flat" cmpd="sng" w="9525">
            <a:solidFill>
              <a:schemeClr val="dk1"/>
            </a:solidFill>
            <a:prstDash val="solid"/>
            <a:round/>
            <a:headEnd len="med" w="med" type="none"/>
            <a:tailEnd len="med" w="med" type="diamond"/>
          </a:ln>
        </p:spPr>
      </p:cxnSp>
      <p:sp>
        <p:nvSpPr>
          <p:cNvPr id="208" name="Google Shape;208;p24"/>
          <p:cNvSpPr txBox="1"/>
          <p:nvPr/>
        </p:nvSpPr>
        <p:spPr>
          <a:xfrm>
            <a:off x="3122250" y="3499675"/>
            <a:ext cx="50778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Akatab"/>
                <a:ea typeface="Akatab"/>
                <a:cs typeface="Akatab"/>
                <a:sym typeface="Akatab"/>
              </a:rPr>
              <a:t>Proporcionar información en tiempo real sobre el estado del inventario.</a:t>
            </a:r>
            <a:endParaRPr sz="1500">
              <a:latin typeface="Akatab"/>
              <a:ea typeface="Akatab"/>
              <a:cs typeface="Akatab"/>
              <a:sym typeface="Akatab"/>
            </a:endParaRPr>
          </a:p>
        </p:txBody>
      </p:sp>
      <p:sp>
        <p:nvSpPr>
          <p:cNvPr id="213" name="Google Shape;213;p24"/>
          <p:cNvSpPr txBox="1"/>
          <p:nvPr/>
        </p:nvSpPr>
        <p:spPr>
          <a:xfrm>
            <a:off x="3122250" y="4033400"/>
            <a:ext cx="50778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Akatab"/>
                <a:ea typeface="Akatab"/>
                <a:cs typeface="Akatab"/>
                <a:sym typeface="Akatab"/>
              </a:rPr>
              <a:t>Mantener un inventario adecuado y cumplir con los plazos de entrega prometidos.</a:t>
            </a:r>
            <a:endParaRPr sz="1500">
              <a:latin typeface="Akatab"/>
              <a:ea typeface="Akatab"/>
              <a:cs typeface="Akatab"/>
              <a:sym typeface="Akatab"/>
            </a:endParaRPr>
          </a:p>
        </p:txBody>
      </p:sp>
      <p:cxnSp>
        <p:nvCxnSpPr>
          <p:cNvPr id="214" name="Google Shape;214;p24"/>
          <p:cNvCxnSpPr>
            <a:endCxn id="213" idx="1"/>
          </p:cNvCxnSpPr>
          <p:nvPr/>
        </p:nvCxnSpPr>
        <p:spPr>
          <a:xfrm flipH="1" rot="-5400000">
            <a:off x="2411550" y="3583250"/>
            <a:ext cx="1034700" cy="386700"/>
          </a:xfrm>
          <a:prstGeom prst="bentConnector2">
            <a:avLst/>
          </a:prstGeom>
          <a:noFill/>
          <a:ln cap="flat" cmpd="sng" w="9525">
            <a:solidFill>
              <a:schemeClr val="dk1"/>
            </a:solidFill>
            <a:prstDash val="solid"/>
            <a:round/>
            <a:headEnd len="med" w="med" type="none"/>
            <a:tailEnd len="med" w="med" type="diamond"/>
          </a:ln>
        </p:spPr>
      </p:cxnSp>
      <p:sp>
        <p:nvSpPr>
          <p:cNvPr id="215" name="Google Shape;215;p24"/>
          <p:cNvSpPr txBox="1"/>
          <p:nvPr>
            <p:ph idx="12" type="sldNum"/>
          </p:nvPr>
        </p:nvSpPr>
        <p:spPr>
          <a:xfrm>
            <a:off x="8424009" y="45545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Metodología</a:t>
            </a:r>
            <a:endParaRPr/>
          </a:p>
        </p:txBody>
      </p:sp>
      <p:sp>
        <p:nvSpPr>
          <p:cNvPr id="221" name="Google Shape;221;p25"/>
          <p:cNvSpPr txBox="1"/>
          <p:nvPr/>
        </p:nvSpPr>
        <p:spPr>
          <a:xfrm>
            <a:off x="1323125" y="3325550"/>
            <a:ext cx="1760700" cy="52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Akatab"/>
                <a:ea typeface="Akatab"/>
                <a:cs typeface="Akatab"/>
                <a:sym typeface="Akatab"/>
              </a:rPr>
              <a:t>Investigación y planificación </a:t>
            </a:r>
            <a:endParaRPr sz="1200">
              <a:latin typeface="Akatab"/>
              <a:ea typeface="Akatab"/>
              <a:cs typeface="Akatab"/>
              <a:sym typeface="Akatab"/>
            </a:endParaRPr>
          </a:p>
        </p:txBody>
      </p:sp>
      <p:sp>
        <p:nvSpPr>
          <p:cNvPr id="222" name="Google Shape;222;p25"/>
          <p:cNvSpPr txBox="1"/>
          <p:nvPr/>
        </p:nvSpPr>
        <p:spPr>
          <a:xfrm>
            <a:off x="3347350" y="3325550"/>
            <a:ext cx="1760700" cy="52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Akatab"/>
                <a:ea typeface="Akatab"/>
                <a:cs typeface="Akatab"/>
                <a:sym typeface="Akatab"/>
              </a:rPr>
              <a:t>Desarrollo del sitio Web.</a:t>
            </a:r>
            <a:endParaRPr sz="1200">
              <a:latin typeface="Akatab"/>
              <a:ea typeface="Akatab"/>
              <a:cs typeface="Akatab"/>
              <a:sym typeface="Akatab"/>
            </a:endParaRPr>
          </a:p>
        </p:txBody>
      </p:sp>
      <p:sp>
        <p:nvSpPr>
          <p:cNvPr id="223" name="Google Shape;223;p25"/>
          <p:cNvSpPr txBox="1"/>
          <p:nvPr/>
        </p:nvSpPr>
        <p:spPr>
          <a:xfrm>
            <a:off x="5327900" y="3274550"/>
            <a:ext cx="1760700" cy="52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Akatab"/>
                <a:ea typeface="Akatab"/>
                <a:cs typeface="Akatab"/>
                <a:sym typeface="Akatab"/>
              </a:rPr>
              <a:t>Lanzamiento del MVP y capacitación</a:t>
            </a:r>
            <a:endParaRPr sz="1200">
              <a:latin typeface="Akatab"/>
              <a:ea typeface="Akatab"/>
              <a:cs typeface="Akatab"/>
              <a:sym typeface="Akatab"/>
            </a:endParaRPr>
          </a:p>
        </p:txBody>
      </p:sp>
      <p:sp>
        <p:nvSpPr>
          <p:cNvPr id="224" name="Google Shape;224;p25"/>
          <p:cNvSpPr txBox="1"/>
          <p:nvPr/>
        </p:nvSpPr>
        <p:spPr>
          <a:xfrm>
            <a:off x="448550" y="2035250"/>
            <a:ext cx="1760700" cy="521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latin typeface="Akatab"/>
                <a:ea typeface="Akatab"/>
                <a:cs typeface="Akatab"/>
                <a:sym typeface="Akatab"/>
              </a:rPr>
              <a:t>Definición del alcance y objetivos</a:t>
            </a:r>
            <a:endParaRPr sz="1200">
              <a:latin typeface="Akatab"/>
              <a:ea typeface="Akatab"/>
              <a:cs typeface="Akatab"/>
              <a:sym typeface="Akatab"/>
            </a:endParaRPr>
          </a:p>
        </p:txBody>
      </p:sp>
      <p:sp>
        <p:nvSpPr>
          <p:cNvPr id="225" name="Google Shape;225;p25"/>
          <p:cNvSpPr txBox="1"/>
          <p:nvPr/>
        </p:nvSpPr>
        <p:spPr>
          <a:xfrm>
            <a:off x="2356488" y="1983650"/>
            <a:ext cx="1760700" cy="521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latin typeface="Akatab"/>
                <a:ea typeface="Akatab"/>
                <a:cs typeface="Akatab"/>
                <a:sym typeface="Akatab"/>
              </a:rPr>
              <a:t>Diseño del sistema</a:t>
            </a:r>
            <a:endParaRPr sz="1200">
              <a:latin typeface="Akatab"/>
              <a:ea typeface="Akatab"/>
              <a:cs typeface="Akatab"/>
              <a:sym typeface="Akatab"/>
            </a:endParaRPr>
          </a:p>
        </p:txBody>
      </p:sp>
      <p:sp>
        <p:nvSpPr>
          <p:cNvPr id="226" name="Google Shape;226;p25"/>
          <p:cNvSpPr txBox="1"/>
          <p:nvPr/>
        </p:nvSpPr>
        <p:spPr>
          <a:xfrm>
            <a:off x="4333375" y="2035250"/>
            <a:ext cx="1760700" cy="521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latin typeface="Akatab"/>
                <a:ea typeface="Akatab"/>
                <a:cs typeface="Akatab"/>
                <a:sym typeface="Akatab"/>
              </a:rPr>
              <a:t>Pruebas y depuración</a:t>
            </a:r>
            <a:endParaRPr sz="1200">
              <a:latin typeface="Akatab"/>
              <a:ea typeface="Akatab"/>
              <a:cs typeface="Akatab"/>
              <a:sym typeface="Akatab"/>
            </a:endParaRPr>
          </a:p>
        </p:txBody>
      </p:sp>
      <p:sp>
        <p:nvSpPr>
          <p:cNvPr id="227" name="Google Shape;227;p25"/>
          <p:cNvSpPr/>
          <p:nvPr/>
        </p:nvSpPr>
        <p:spPr>
          <a:xfrm>
            <a:off x="2102753" y="2784950"/>
            <a:ext cx="115500" cy="3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5"/>
          <p:cNvSpPr/>
          <p:nvPr/>
        </p:nvSpPr>
        <p:spPr>
          <a:xfrm>
            <a:off x="4092875" y="2759150"/>
            <a:ext cx="115500" cy="3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p:nvPr/>
        </p:nvSpPr>
        <p:spPr>
          <a:xfrm>
            <a:off x="6150500" y="2759150"/>
            <a:ext cx="115500" cy="31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 name="Google Shape;230;p25"/>
          <p:cNvCxnSpPr>
            <a:endCxn id="227" idx="1"/>
          </p:cNvCxnSpPr>
          <p:nvPr/>
        </p:nvCxnSpPr>
        <p:spPr>
          <a:xfrm>
            <a:off x="555052" y="2935850"/>
            <a:ext cx="1547700" cy="5100"/>
          </a:xfrm>
          <a:prstGeom prst="bentConnector3">
            <a:avLst>
              <a:gd fmla="val 50000" name="adj1"/>
            </a:avLst>
          </a:prstGeom>
          <a:noFill/>
          <a:ln cap="flat" cmpd="sng" w="9525">
            <a:solidFill>
              <a:schemeClr val="dk1"/>
            </a:solidFill>
            <a:prstDash val="solid"/>
            <a:round/>
            <a:headEnd len="med" w="med" type="diamond"/>
            <a:tailEnd len="med" w="med" type="none"/>
          </a:ln>
        </p:spPr>
      </p:cxnSp>
      <p:cxnSp>
        <p:nvCxnSpPr>
          <p:cNvPr id="231" name="Google Shape;231;p25"/>
          <p:cNvCxnSpPr>
            <a:stCxn id="227" idx="3"/>
            <a:endCxn id="228" idx="1"/>
          </p:cNvCxnSpPr>
          <p:nvPr/>
        </p:nvCxnSpPr>
        <p:spPr>
          <a:xfrm flipH="1" rot="10800000">
            <a:off x="2218253" y="2915150"/>
            <a:ext cx="1874700" cy="25800"/>
          </a:xfrm>
          <a:prstGeom prst="bentConnector3">
            <a:avLst>
              <a:gd fmla="val 49998" name="adj1"/>
            </a:avLst>
          </a:prstGeom>
          <a:noFill/>
          <a:ln cap="flat" cmpd="sng" w="9525">
            <a:solidFill>
              <a:schemeClr val="dk1"/>
            </a:solidFill>
            <a:prstDash val="solid"/>
            <a:round/>
            <a:headEnd len="med" w="med" type="none"/>
            <a:tailEnd len="med" w="med" type="none"/>
          </a:ln>
        </p:spPr>
      </p:cxnSp>
      <p:cxnSp>
        <p:nvCxnSpPr>
          <p:cNvPr id="232" name="Google Shape;232;p25"/>
          <p:cNvCxnSpPr>
            <a:stCxn id="228" idx="3"/>
            <a:endCxn id="229" idx="1"/>
          </p:cNvCxnSpPr>
          <p:nvPr/>
        </p:nvCxnSpPr>
        <p:spPr>
          <a:xfrm>
            <a:off x="4208375" y="2915150"/>
            <a:ext cx="1942200" cy="600"/>
          </a:xfrm>
          <a:prstGeom prst="bentConnector3">
            <a:avLst>
              <a:gd fmla="val 49998" name="adj1"/>
            </a:avLst>
          </a:prstGeom>
          <a:noFill/>
          <a:ln cap="flat" cmpd="sng" w="9525">
            <a:solidFill>
              <a:schemeClr val="dk1"/>
            </a:solidFill>
            <a:prstDash val="solid"/>
            <a:round/>
            <a:headEnd len="med" w="med" type="none"/>
            <a:tailEnd len="med" w="med" type="none"/>
          </a:ln>
        </p:spPr>
      </p:cxnSp>
      <p:cxnSp>
        <p:nvCxnSpPr>
          <p:cNvPr id="233" name="Google Shape;233;p25"/>
          <p:cNvCxnSpPr>
            <a:stCxn id="229" idx="3"/>
          </p:cNvCxnSpPr>
          <p:nvPr/>
        </p:nvCxnSpPr>
        <p:spPr>
          <a:xfrm>
            <a:off x="6266000" y="2915150"/>
            <a:ext cx="2312100" cy="600"/>
          </a:xfrm>
          <a:prstGeom prst="bentConnector3">
            <a:avLst>
              <a:gd fmla="val 50000" name="adj1"/>
            </a:avLst>
          </a:prstGeom>
          <a:noFill/>
          <a:ln cap="flat" cmpd="sng" w="9525">
            <a:solidFill>
              <a:schemeClr val="dk1"/>
            </a:solidFill>
            <a:prstDash val="solid"/>
            <a:round/>
            <a:headEnd len="med" w="med" type="none"/>
            <a:tailEnd len="med" w="med" type="diamond"/>
          </a:ln>
        </p:spPr>
      </p:cxnSp>
      <p:sp>
        <p:nvSpPr>
          <p:cNvPr id="234" name="Google Shape;234;p25"/>
          <p:cNvSpPr/>
          <p:nvPr/>
        </p:nvSpPr>
        <p:spPr>
          <a:xfrm>
            <a:off x="1271153" y="2782400"/>
            <a:ext cx="115500" cy="3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a:off x="3097800" y="2782400"/>
            <a:ext cx="115500" cy="3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p:nvPr/>
        </p:nvSpPr>
        <p:spPr>
          <a:xfrm>
            <a:off x="5063963" y="2759150"/>
            <a:ext cx="115500" cy="3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txBox="1"/>
          <p:nvPr/>
        </p:nvSpPr>
        <p:spPr>
          <a:xfrm>
            <a:off x="6398425" y="2112400"/>
            <a:ext cx="1760700" cy="52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Akatab"/>
                <a:ea typeface="Akatab"/>
                <a:cs typeface="Akatab"/>
                <a:sym typeface="Akatab"/>
              </a:rPr>
              <a:t>Seguimiento y mantenimiento</a:t>
            </a:r>
            <a:endParaRPr sz="1200">
              <a:latin typeface="Akatab"/>
              <a:ea typeface="Akatab"/>
              <a:cs typeface="Akatab"/>
              <a:sym typeface="Akatab"/>
            </a:endParaRPr>
          </a:p>
        </p:txBody>
      </p:sp>
      <p:sp>
        <p:nvSpPr>
          <p:cNvPr id="238" name="Google Shape;238;p25"/>
          <p:cNvSpPr/>
          <p:nvPr/>
        </p:nvSpPr>
        <p:spPr>
          <a:xfrm>
            <a:off x="7145650" y="2772050"/>
            <a:ext cx="115500" cy="31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5"/>
          <p:cNvSpPr txBox="1"/>
          <p:nvPr/>
        </p:nvSpPr>
        <p:spPr>
          <a:xfrm>
            <a:off x="7202600" y="3325550"/>
            <a:ext cx="1760700" cy="52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Akatab"/>
                <a:ea typeface="Akatab"/>
                <a:cs typeface="Akatab"/>
                <a:sym typeface="Akatab"/>
              </a:rPr>
              <a:t>Recopilación de comentarios</a:t>
            </a:r>
            <a:endParaRPr sz="1200">
              <a:latin typeface="Akatab"/>
              <a:ea typeface="Akatab"/>
              <a:cs typeface="Akatab"/>
              <a:sym typeface="Akatab"/>
            </a:endParaRPr>
          </a:p>
        </p:txBody>
      </p:sp>
      <p:sp>
        <p:nvSpPr>
          <p:cNvPr id="240" name="Google Shape;240;p25"/>
          <p:cNvSpPr/>
          <p:nvPr/>
        </p:nvSpPr>
        <p:spPr>
          <a:xfrm>
            <a:off x="8025200" y="2759150"/>
            <a:ext cx="115500" cy="31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txBox="1"/>
          <p:nvPr>
            <p:ph idx="12" type="sldNum"/>
          </p:nvPr>
        </p:nvSpPr>
        <p:spPr>
          <a:xfrm>
            <a:off x="8368984" y="46142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6"/>
          <p:cNvSpPr txBox="1"/>
          <p:nvPr>
            <p:ph type="title"/>
          </p:nvPr>
        </p:nvSpPr>
        <p:spPr>
          <a:xfrm>
            <a:off x="720000" y="445025"/>
            <a:ext cx="7704000" cy="119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300">
                <a:solidFill>
                  <a:srgbClr val="CA7131"/>
                </a:solidFill>
              </a:rPr>
              <a:t>Población</a:t>
            </a:r>
            <a:endParaRPr sz="4300">
              <a:solidFill>
                <a:srgbClr val="CA7131"/>
              </a:solidFill>
            </a:endParaRPr>
          </a:p>
        </p:txBody>
      </p:sp>
      <p:sp>
        <p:nvSpPr>
          <p:cNvPr id="247" name="Google Shape;247;p26"/>
          <p:cNvSpPr txBox="1"/>
          <p:nvPr>
            <p:ph idx="1" type="body"/>
          </p:nvPr>
        </p:nvSpPr>
        <p:spPr>
          <a:xfrm>
            <a:off x="1081200" y="1798650"/>
            <a:ext cx="6981600" cy="2290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800">
                <a:solidFill>
                  <a:schemeClr val="accent2"/>
                </a:solidFill>
              </a:rPr>
              <a:t>Nuestro sistema de inventarios está diseñado pensando en las microempresas, ofreciendo una interfaz amigable que permite a personas de todas las edades gestionarlo sin dificultad. Con esta herramienta, las empresas pueden mantener un control total de su inventario general y, lo que es aún más importante, subdividirlo de acuerdo con sus necesidades específicas. </a:t>
            </a:r>
            <a:endParaRPr sz="1800">
              <a:solidFill>
                <a:schemeClr val="accent2"/>
              </a:solidFill>
            </a:endParaRPr>
          </a:p>
        </p:txBody>
      </p:sp>
      <p:sp>
        <p:nvSpPr>
          <p:cNvPr id="248" name="Google Shape;248;p26"/>
          <p:cNvSpPr txBox="1"/>
          <p:nvPr>
            <p:ph idx="12" type="sldNum"/>
          </p:nvPr>
        </p:nvSpPr>
        <p:spPr>
          <a:xfrm>
            <a:off x="8369009" y="45516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Muestra</a:t>
            </a:r>
            <a:endParaRPr/>
          </a:p>
        </p:txBody>
      </p:sp>
      <p:graphicFrame>
        <p:nvGraphicFramePr>
          <p:cNvPr id="254" name="Google Shape;254;p27"/>
          <p:cNvGraphicFramePr/>
          <p:nvPr/>
        </p:nvGraphicFramePr>
        <p:xfrm>
          <a:off x="719988" y="1787850"/>
          <a:ext cx="3000000" cy="3000000"/>
        </p:xfrm>
        <a:graphic>
          <a:graphicData uri="http://schemas.openxmlformats.org/drawingml/2006/table">
            <a:tbl>
              <a:tblPr>
                <a:noFill/>
                <a:tableStyleId>{8BD93A8A-8E27-42F5-8F75-ECBEF3108154}</a:tableStyleId>
              </a:tblPr>
              <a:tblGrid>
                <a:gridCol w="382850"/>
                <a:gridCol w="2039650"/>
              </a:tblGrid>
              <a:tr h="482200">
                <a:tc gridSpan="2">
                  <a:txBody>
                    <a:bodyPr/>
                    <a:lstStyle/>
                    <a:p>
                      <a:pPr indent="0" lvl="0" marL="0" rtl="0" algn="ctr">
                        <a:spcBef>
                          <a:spcPts val="0"/>
                        </a:spcBef>
                        <a:spcAft>
                          <a:spcPts val="0"/>
                        </a:spcAft>
                        <a:buNone/>
                      </a:pPr>
                      <a:r>
                        <a:rPr lang="en" sz="2000">
                          <a:solidFill>
                            <a:schemeClr val="dk1"/>
                          </a:solidFill>
                          <a:latin typeface="Noto Serif Ethiopic"/>
                          <a:ea typeface="Noto Serif Ethiopic"/>
                          <a:cs typeface="Noto Serif Ethiopic"/>
                          <a:sym typeface="Noto Serif Ethiopic"/>
                        </a:rPr>
                        <a:t>Jugueteria Eureka</a:t>
                      </a:r>
                      <a:endParaRPr sz="2000">
                        <a:solidFill>
                          <a:schemeClr val="dk1"/>
                        </a:solidFill>
                        <a:latin typeface="Noto Serif Ethiopic"/>
                        <a:ea typeface="Noto Serif Ethiopic"/>
                        <a:cs typeface="Noto Serif Ethiopic"/>
                        <a:sym typeface="Noto Serif Ethiop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361650">
                <a:tc>
                  <a:txBody>
                    <a:bodyPr/>
                    <a:lstStyle/>
                    <a:p>
                      <a:pPr indent="0" lvl="0" marL="0" rtl="0" algn="ctr">
                        <a:spcBef>
                          <a:spcPts val="0"/>
                        </a:spcBef>
                        <a:spcAft>
                          <a:spcPts val="0"/>
                        </a:spcAft>
                        <a:buNone/>
                      </a:pPr>
                      <a:r>
                        <a:rPr lang="en" sz="1200">
                          <a:solidFill>
                            <a:schemeClr val="dk1"/>
                          </a:solidFill>
                          <a:latin typeface="Akatab"/>
                          <a:ea typeface="Akatab"/>
                          <a:cs typeface="Akatab"/>
                          <a:sym typeface="Akatab"/>
                        </a:rPr>
                        <a:t>✓</a:t>
                      </a:r>
                      <a:endParaRPr b="1" sz="1200">
                        <a:solidFill>
                          <a:schemeClr val="dk1"/>
                        </a:solidFill>
                        <a:latin typeface="Akatab"/>
                        <a:ea typeface="Akatab"/>
                        <a:cs typeface="Akatab"/>
                        <a:sym typeface="Akat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Akatab"/>
                          <a:ea typeface="Akatab"/>
                          <a:cs typeface="Akatab"/>
                          <a:sym typeface="Akatab"/>
                        </a:rPr>
                        <a:t>División por sucursales</a:t>
                      </a:r>
                      <a:endParaRPr sz="1200">
                        <a:latin typeface="Akatab"/>
                        <a:ea typeface="Akatab"/>
                        <a:cs typeface="Akatab"/>
                        <a:sym typeface="Akat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255" name="Google Shape;255;p27"/>
          <p:cNvGraphicFramePr/>
          <p:nvPr/>
        </p:nvGraphicFramePr>
        <p:xfrm>
          <a:off x="3360738" y="1787850"/>
          <a:ext cx="3000000" cy="3000000"/>
        </p:xfrm>
        <a:graphic>
          <a:graphicData uri="http://schemas.openxmlformats.org/drawingml/2006/table">
            <a:tbl>
              <a:tblPr>
                <a:noFill/>
                <a:tableStyleId>{8BD93A8A-8E27-42F5-8F75-ECBEF3108154}</a:tableStyleId>
              </a:tblPr>
              <a:tblGrid>
                <a:gridCol w="382850"/>
                <a:gridCol w="2039650"/>
              </a:tblGrid>
              <a:tr h="482200">
                <a:tc gridSpan="2">
                  <a:txBody>
                    <a:bodyPr/>
                    <a:lstStyle/>
                    <a:p>
                      <a:pPr indent="0" lvl="0" marL="0" rtl="0" algn="ctr">
                        <a:spcBef>
                          <a:spcPts val="0"/>
                        </a:spcBef>
                        <a:spcAft>
                          <a:spcPts val="0"/>
                        </a:spcAft>
                        <a:buNone/>
                      </a:pPr>
                      <a:r>
                        <a:rPr lang="en" sz="2000">
                          <a:solidFill>
                            <a:schemeClr val="dk1"/>
                          </a:solidFill>
                          <a:latin typeface="Noto Serif Ethiopic"/>
                          <a:ea typeface="Noto Serif Ethiopic"/>
                          <a:cs typeface="Noto Serif Ethiopic"/>
                          <a:sym typeface="Noto Serif Ethiopic"/>
                        </a:rPr>
                        <a:t>OM Boutique</a:t>
                      </a:r>
                      <a:endParaRPr sz="2000">
                        <a:solidFill>
                          <a:schemeClr val="dk1"/>
                        </a:solidFill>
                        <a:latin typeface="Noto Serif Ethiopic"/>
                        <a:ea typeface="Noto Serif Ethiopic"/>
                        <a:cs typeface="Noto Serif Ethiopic"/>
                        <a:sym typeface="Noto Serif Ethiop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361650">
                <a:tc>
                  <a:txBody>
                    <a:bodyPr/>
                    <a:lstStyle/>
                    <a:p>
                      <a:pPr indent="0" lvl="0" marL="0" rtl="0" algn="ctr">
                        <a:spcBef>
                          <a:spcPts val="0"/>
                        </a:spcBef>
                        <a:spcAft>
                          <a:spcPts val="0"/>
                        </a:spcAft>
                        <a:buNone/>
                      </a:pPr>
                      <a:r>
                        <a:rPr lang="en" sz="1200">
                          <a:solidFill>
                            <a:schemeClr val="dk1"/>
                          </a:solidFill>
                          <a:latin typeface="Akatab"/>
                          <a:ea typeface="Akatab"/>
                          <a:cs typeface="Akatab"/>
                          <a:sym typeface="Akatab"/>
                        </a:rPr>
                        <a:t>✓</a:t>
                      </a:r>
                      <a:endParaRPr b="1" sz="1200">
                        <a:solidFill>
                          <a:schemeClr val="dk1"/>
                        </a:solidFill>
                        <a:latin typeface="Akatab"/>
                        <a:ea typeface="Akatab"/>
                        <a:cs typeface="Akatab"/>
                        <a:sym typeface="Akat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Akatab"/>
                          <a:ea typeface="Akatab"/>
                          <a:cs typeface="Akatab"/>
                          <a:sym typeface="Akatab"/>
                        </a:rPr>
                        <a:t>Ventas a crédito</a:t>
                      </a:r>
                      <a:endParaRPr sz="1200">
                        <a:latin typeface="Akatab"/>
                        <a:ea typeface="Akatab"/>
                        <a:cs typeface="Akatab"/>
                        <a:sym typeface="Akat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650">
                <a:tc>
                  <a:txBody>
                    <a:bodyPr/>
                    <a:lstStyle/>
                    <a:p>
                      <a:pPr indent="0" lvl="0" marL="0" rtl="0" algn="ctr">
                        <a:spcBef>
                          <a:spcPts val="0"/>
                        </a:spcBef>
                        <a:spcAft>
                          <a:spcPts val="0"/>
                        </a:spcAft>
                        <a:buNone/>
                      </a:pPr>
                      <a:r>
                        <a:rPr lang="en" sz="1200">
                          <a:solidFill>
                            <a:schemeClr val="dk1"/>
                          </a:solidFill>
                          <a:latin typeface="Akatab"/>
                          <a:ea typeface="Akatab"/>
                          <a:cs typeface="Akatab"/>
                          <a:sym typeface="Akatab"/>
                        </a:rPr>
                        <a:t>✓</a:t>
                      </a:r>
                      <a:endParaRPr b="1" sz="1200">
                        <a:solidFill>
                          <a:schemeClr val="dk1"/>
                        </a:solidFill>
                        <a:latin typeface="Akatab"/>
                        <a:ea typeface="Akatab"/>
                        <a:cs typeface="Akatab"/>
                        <a:sym typeface="Akat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Akatab"/>
                          <a:ea typeface="Akatab"/>
                          <a:cs typeface="Akatab"/>
                          <a:sym typeface="Akatab"/>
                        </a:rPr>
                        <a:t>Prestamo de mercancia</a:t>
                      </a:r>
                      <a:endParaRPr sz="1200">
                        <a:latin typeface="Akatab"/>
                        <a:ea typeface="Akatab"/>
                        <a:cs typeface="Akatab"/>
                        <a:sym typeface="Akat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256" name="Google Shape;256;p27"/>
          <p:cNvGraphicFramePr/>
          <p:nvPr/>
        </p:nvGraphicFramePr>
        <p:xfrm>
          <a:off x="6001488" y="1787850"/>
          <a:ext cx="3000000" cy="3000000"/>
        </p:xfrm>
        <a:graphic>
          <a:graphicData uri="http://schemas.openxmlformats.org/drawingml/2006/table">
            <a:tbl>
              <a:tblPr>
                <a:noFill/>
                <a:tableStyleId>{8BD93A8A-8E27-42F5-8F75-ECBEF3108154}</a:tableStyleId>
              </a:tblPr>
              <a:tblGrid>
                <a:gridCol w="382850"/>
                <a:gridCol w="2039650"/>
              </a:tblGrid>
              <a:tr h="482200">
                <a:tc gridSpan="2">
                  <a:txBody>
                    <a:bodyPr/>
                    <a:lstStyle/>
                    <a:p>
                      <a:pPr indent="0" lvl="0" marL="0" rtl="0" algn="ctr">
                        <a:spcBef>
                          <a:spcPts val="0"/>
                        </a:spcBef>
                        <a:spcAft>
                          <a:spcPts val="0"/>
                        </a:spcAft>
                        <a:buNone/>
                      </a:pPr>
                      <a:r>
                        <a:rPr lang="en" sz="2000">
                          <a:solidFill>
                            <a:schemeClr val="dk1"/>
                          </a:solidFill>
                          <a:latin typeface="Noto Serif Ethiopic"/>
                          <a:ea typeface="Noto Serif Ethiopic"/>
                          <a:cs typeface="Noto Serif Ethiopic"/>
                          <a:sym typeface="Noto Serif Ethiopic"/>
                        </a:rPr>
                        <a:t>Comeade</a:t>
                      </a:r>
                      <a:endParaRPr sz="2000">
                        <a:solidFill>
                          <a:schemeClr val="dk1"/>
                        </a:solidFill>
                        <a:latin typeface="Noto Serif Ethiopic"/>
                        <a:ea typeface="Noto Serif Ethiopic"/>
                        <a:cs typeface="Noto Serif Ethiopic"/>
                        <a:sym typeface="Noto Serif Ethiop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361650">
                <a:tc>
                  <a:txBody>
                    <a:bodyPr/>
                    <a:lstStyle/>
                    <a:p>
                      <a:pPr indent="0" lvl="0" marL="0" rtl="0" algn="ctr">
                        <a:spcBef>
                          <a:spcPts val="0"/>
                        </a:spcBef>
                        <a:spcAft>
                          <a:spcPts val="0"/>
                        </a:spcAft>
                        <a:buNone/>
                      </a:pPr>
                      <a:r>
                        <a:rPr lang="en" sz="1200">
                          <a:solidFill>
                            <a:schemeClr val="dk1"/>
                          </a:solidFill>
                          <a:latin typeface="Akatab"/>
                          <a:ea typeface="Akatab"/>
                          <a:cs typeface="Akatab"/>
                          <a:sym typeface="Akatab"/>
                        </a:rPr>
                        <a:t>✓</a:t>
                      </a:r>
                      <a:endParaRPr b="1" sz="1200">
                        <a:solidFill>
                          <a:schemeClr val="dk1"/>
                        </a:solidFill>
                        <a:latin typeface="Akatab"/>
                        <a:ea typeface="Akatab"/>
                        <a:cs typeface="Akatab"/>
                        <a:sym typeface="Akat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Akatab"/>
                          <a:ea typeface="Akatab"/>
                          <a:cs typeface="Akatab"/>
                          <a:sym typeface="Akatab"/>
                        </a:rPr>
                        <a:t>Material, herramienta o equipo por </a:t>
                      </a:r>
                      <a:r>
                        <a:rPr lang="en" sz="1200">
                          <a:latin typeface="Akatab"/>
                          <a:ea typeface="Akatab"/>
                          <a:cs typeface="Akatab"/>
                          <a:sym typeface="Akatab"/>
                        </a:rPr>
                        <a:t>departamento</a:t>
                      </a:r>
                      <a:endParaRPr sz="1200">
                        <a:latin typeface="Akatab"/>
                        <a:ea typeface="Akatab"/>
                        <a:cs typeface="Akatab"/>
                        <a:sym typeface="Akat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9300">
                <a:tc>
                  <a:txBody>
                    <a:bodyPr/>
                    <a:lstStyle/>
                    <a:p>
                      <a:pPr indent="0" lvl="0" marL="0" rtl="0" algn="ctr">
                        <a:spcBef>
                          <a:spcPts val="0"/>
                        </a:spcBef>
                        <a:spcAft>
                          <a:spcPts val="0"/>
                        </a:spcAft>
                        <a:buNone/>
                      </a:pPr>
                      <a:r>
                        <a:rPr lang="en" sz="1200">
                          <a:solidFill>
                            <a:schemeClr val="dk1"/>
                          </a:solidFill>
                          <a:latin typeface="Akatab"/>
                          <a:ea typeface="Akatab"/>
                          <a:cs typeface="Akatab"/>
                          <a:sym typeface="Akatab"/>
                        </a:rPr>
                        <a:t>✓</a:t>
                      </a:r>
                      <a:endParaRPr b="1" sz="1200">
                        <a:solidFill>
                          <a:schemeClr val="dk1"/>
                        </a:solidFill>
                        <a:latin typeface="Akatab"/>
                        <a:ea typeface="Akatab"/>
                        <a:cs typeface="Akatab"/>
                        <a:sym typeface="Akat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Akatab"/>
                          <a:ea typeface="Akatab"/>
                          <a:cs typeface="Akatab"/>
                          <a:sym typeface="Akatab"/>
                        </a:rPr>
                        <a:t>Material, herramienta o equipo por trabajador</a:t>
                      </a:r>
                      <a:endParaRPr sz="1200">
                        <a:latin typeface="Akatab"/>
                        <a:ea typeface="Akatab"/>
                        <a:cs typeface="Akatab"/>
                        <a:sym typeface="Akatab"/>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257" name="Google Shape;257;p27"/>
          <p:cNvPicPr preferRelativeResize="0"/>
          <p:nvPr/>
        </p:nvPicPr>
        <p:blipFill>
          <a:blip r:embed="rId3">
            <a:alphaModFix/>
          </a:blip>
          <a:stretch>
            <a:fillRect/>
          </a:stretch>
        </p:blipFill>
        <p:spPr>
          <a:xfrm>
            <a:off x="3885538" y="3159125"/>
            <a:ext cx="1372925" cy="1372925"/>
          </a:xfrm>
          <a:prstGeom prst="rect">
            <a:avLst/>
          </a:prstGeom>
          <a:noFill/>
          <a:ln>
            <a:noFill/>
          </a:ln>
        </p:spPr>
      </p:pic>
      <p:pic>
        <p:nvPicPr>
          <p:cNvPr id="258" name="Google Shape;258;p27"/>
          <p:cNvPicPr preferRelativeResize="0"/>
          <p:nvPr/>
        </p:nvPicPr>
        <p:blipFill>
          <a:blip r:embed="rId4">
            <a:alphaModFix/>
          </a:blip>
          <a:stretch>
            <a:fillRect/>
          </a:stretch>
        </p:blipFill>
        <p:spPr>
          <a:xfrm>
            <a:off x="6417300" y="3418800"/>
            <a:ext cx="1590898" cy="1113250"/>
          </a:xfrm>
          <a:prstGeom prst="rect">
            <a:avLst/>
          </a:prstGeom>
          <a:noFill/>
          <a:ln>
            <a:noFill/>
          </a:ln>
        </p:spPr>
      </p:pic>
      <p:sp>
        <p:nvSpPr>
          <p:cNvPr id="259" name="Google Shape;259;p27"/>
          <p:cNvSpPr txBox="1"/>
          <p:nvPr>
            <p:ph idx="12" type="sldNum"/>
          </p:nvPr>
        </p:nvSpPr>
        <p:spPr>
          <a:xfrm>
            <a:off x="8368984" y="4532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pic>
        <p:nvPicPr>
          <p:cNvPr id="260" name="Google Shape;260;p27"/>
          <p:cNvPicPr preferRelativeResize="0"/>
          <p:nvPr/>
        </p:nvPicPr>
        <p:blipFill>
          <a:blip r:embed="rId5">
            <a:alphaModFix/>
          </a:blip>
          <a:stretch>
            <a:fillRect/>
          </a:stretch>
        </p:blipFill>
        <p:spPr>
          <a:xfrm>
            <a:off x="1176700" y="3223295"/>
            <a:ext cx="1372925" cy="12446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Producto propuesto</a:t>
            </a:r>
            <a:endParaRPr/>
          </a:p>
        </p:txBody>
      </p:sp>
      <p:grpSp>
        <p:nvGrpSpPr>
          <p:cNvPr id="266" name="Google Shape;266;p28"/>
          <p:cNvGrpSpPr/>
          <p:nvPr/>
        </p:nvGrpSpPr>
        <p:grpSpPr>
          <a:xfrm>
            <a:off x="1485650" y="1640250"/>
            <a:ext cx="6549850" cy="521150"/>
            <a:chOff x="1064325" y="1334525"/>
            <a:chExt cx="6549850" cy="521150"/>
          </a:xfrm>
        </p:grpSpPr>
        <p:sp>
          <p:nvSpPr>
            <p:cNvPr id="267" name="Google Shape;267;p28"/>
            <p:cNvSpPr txBox="1"/>
            <p:nvPr/>
          </p:nvSpPr>
          <p:spPr>
            <a:xfrm>
              <a:off x="1064325" y="1334525"/>
              <a:ext cx="768000" cy="52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Noto Serif Ethiopic"/>
                  <a:ea typeface="Noto Serif Ethiopic"/>
                  <a:cs typeface="Noto Serif Ethiopic"/>
                  <a:sym typeface="Noto Serif Ethiopic"/>
                </a:rPr>
                <a:t>01</a:t>
              </a:r>
              <a:endParaRPr sz="3000">
                <a:solidFill>
                  <a:schemeClr val="accent1"/>
                </a:solidFill>
                <a:latin typeface="Noto Serif Ethiopic"/>
                <a:ea typeface="Noto Serif Ethiopic"/>
                <a:cs typeface="Noto Serif Ethiopic"/>
                <a:sym typeface="Noto Serif Ethiopic"/>
              </a:endParaRPr>
            </a:p>
          </p:txBody>
        </p:sp>
        <p:sp>
          <p:nvSpPr>
            <p:cNvPr id="268" name="Google Shape;268;p28"/>
            <p:cNvSpPr txBox="1"/>
            <p:nvPr/>
          </p:nvSpPr>
          <p:spPr>
            <a:xfrm>
              <a:off x="2428975" y="1334575"/>
              <a:ext cx="51852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katab"/>
                  <a:ea typeface="Akatab"/>
                  <a:cs typeface="Akatab"/>
                  <a:sym typeface="Akatab"/>
                </a:rPr>
                <a:t>Contar con un listado de todos los productos, asi como su costo unitario, precio al público y nombre del proveedor de dicho producto.</a:t>
              </a:r>
              <a:endParaRPr sz="1200">
                <a:latin typeface="Akatab"/>
                <a:ea typeface="Akatab"/>
                <a:cs typeface="Akatab"/>
                <a:sym typeface="Akatab"/>
              </a:endParaRPr>
            </a:p>
          </p:txBody>
        </p:sp>
      </p:grpSp>
      <p:sp>
        <p:nvSpPr>
          <p:cNvPr id="269" name="Google Shape;269;p28"/>
          <p:cNvSpPr txBox="1"/>
          <p:nvPr/>
        </p:nvSpPr>
        <p:spPr>
          <a:xfrm>
            <a:off x="1485650" y="2281313"/>
            <a:ext cx="768000" cy="52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Noto Serif Ethiopic"/>
                <a:ea typeface="Noto Serif Ethiopic"/>
                <a:cs typeface="Noto Serif Ethiopic"/>
                <a:sym typeface="Noto Serif Ethiopic"/>
              </a:rPr>
              <a:t>02</a:t>
            </a:r>
            <a:endParaRPr sz="3000">
              <a:solidFill>
                <a:schemeClr val="accent1"/>
              </a:solidFill>
              <a:latin typeface="Noto Serif Ethiopic"/>
              <a:ea typeface="Noto Serif Ethiopic"/>
              <a:cs typeface="Noto Serif Ethiopic"/>
              <a:sym typeface="Noto Serif Ethiopic"/>
            </a:endParaRPr>
          </a:p>
        </p:txBody>
      </p:sp>
      <p:sp>
        <p:nvSpPr>
          <p:cNvPr id="270" name="Google Shape;270;p28"/>
          <p:cNvSpPr txBox="1"/>
          <p:nvPr/>
        </p:nvSpPr>
        <p:spPr>
          <a:xfrm>
            <a:off x="1485650" y="2922375"/>
            <a:ext cx="768000" cy="52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Noto Serif Ethiopic"/>
                <a:ea typeface="Noto Serif Ethiopic"/>
                <a:cs typeface="Noto Serif Ethiopic"/>
                <a:sym typeface="Noto Serif Ethiopic"/>
              </a:rPr>
              <a:t>03</a:t>
            </a:r>
            <a:endParaRPr sz="3000">
              <a:solidFill>
                <a:schemeClr val="accent1"/>
              </a:solidFill>
              <a:latin typeface="Noto Serif Ethiopic"/>
              <a:ea typeface="Noto Serif Ethiopic"/>
              <a:cs typeface="Noto Serif Ethiopic"/>
              <a:sym typeface="Noto Serif Ethiopic"/>
            </a:endParaRPr>
          </a:p>
        </p:txBody>
      </p:sp>
      <p:cxnSp>
        <p:nvCxnSpPr>
          <p:cNvPr id="271" name="Google Shape;271;p28"/>
          <p:cNvCxnSpPr>
            <a:stCxn id="267" idx="3"/>
            <a:endCxn id="272" idx="1"/>
          </p:cNvCxnSpPr>
          <p:nvPr/>
        </p:nvCxnSpPr>
        <p:spPr>
          <a:xfrm>
            <a:off x="2253650" y="1900800"/>
            <a:ext cx="327000" cy="0"/>
          </a:xfrm>
          <a:prstGeom prst="straightConnector1">
            <a:avLst/>
          </a:prstGeom>
          <a:noFill/>
          <a:ln cap="flat" cmpd="sng" w="9525">
            <a:solidFill>
              <a:schemeClr val="dk1"/>
            </a:solidFill>
            <a:prstDash val="solid"/>
            <a:round/>
            <a:headEnd len="med" w="med" type="none"/>
            <a:tailEnd len="med" w="med" type="diamond"/>
          </a:ln>
        </p:spPr>
      </p:cxnSp>
      <p:sp>
        <p:nvSpPr>
          <p:cNvPr id="273" name="Google Shape;273;p28"/>
          <p:cNvSpPr txBox="1"/>
          <p:nvPr/>
        </p:nvSpPr>
        <p:spPr>
          <a:xfrm>
            <a:off x="1485650" y="3563438"/>
            <a:ext cx="768000" cy="52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Noto Serif Ethiopic"/>
                <a:ea typeface="Noto Serif Ethiopic"/>
                <a:cs typeface="Noto Serif Ethiopic"/>
                <a:sym typeface="Noto Serif Ethiopic"/>
              </a:rPr>
              <a:t>04</a:t>
            </a:r>
            <a:endParaRPr sz="3000">
              <a:solidFill>
                <a:schemeClr val="accent1"/>
              </a:solidFill>
              <a:latin typeface="Noto Serif Ethiopic"/>
              <a:ea typeface="Noto Serif Ethiopic"/>
              <a:cs typeface="Noto Serif Ethiopic"/>
              <a:sym typeface="Noto Serif Ethiopic"/>
            </a:endParaRPr>
          </a:p>
        </p:txBody>
      </p:sp>
      <p:cxnSp>
        <p:nvCxnSpPr>
          <p:cNvPr id="274" name="Google Shape;274;p28"/>
          <p:cNvCxnSpPr>
            <a:stCxn id="269" idx="3"/>
            <a:endCxn id="275" idx="1"/>
          </p:cNvCxnSpPr>
          <p:nvPr/>
        </p:nvCxnSpPr>
        <p:spPr>
          <a:xfrm>
            <a:off x="2253650" y="2541863"/>
            <a:ext cx="327000" cy="0"/>
          </a:xfrm>
          <a:prstGeom prst="straightConnector1">
            <a:avLst/>
          </a:prstGeom>
          <a:noFill/>
          <a:ln cap="flat" cmpd="sng" w="9525">
            <a:solidFill>
              <a:schemeClr val="dk1"/>
            </a:solidFill>
            <a:prstDash val="solid"/>
            <a:round/>
            <a:headEnd len="med" w="med" type="none"/>
            <a:tailEnd len="med" w="med" type="diamond"/>
          </a:ln>
        </p:spPr>
      </p:cxnSp>
      <p:cxnSp>
        <p:nvCxnSpPr>
          <p:cNvPr id="276" name="Google Shape;276;p28"/>
          <p:cNvCxnSpPr>
            <a:stCxn id="270" idx="3"/>
            <a:endCxn id="277" idx="1"/>
          </p:cNvCxnSpPr>
          <p:nvPr/>
        </p:nvCxnSpPr>
        <p:spPr>
          <a:xfrm>
            <a:off x="2253650" y="3182925"/>
            <a:ext cx="327000" cy="0"/>
          </a:xfrm>
          <a:prstGeom prst="straightConnector1">
            <a:avLst/>
          </a:prstGeom>
          <a:noFill/>
          <a:ln cap="flat" cmpd="sng" w="9525">
            <a:solidFill>
              <a:schemeClr val="dk1"/>
            </a:solidFill>
            <a:prstDash val="solid"/>
            <a:round/>
            <a:headEnd len="med" w="med" type="none"/>
            <a:tailEnd len="med" w="med" type="diamond"/>
          </a:ln>
        </p:spPr>
      </p:cxnSp>
      <p:cxnSp>
        <p:nvCxnSpPr>
          <p:cNvPr id="278" name="Google Shape;278;p28"/>
          <p:cNvCxnSpPr>
            <a:stCxn id="273" idx="3"/>
            <a:endCxn id="279" idx="1"/>
          </p:cNvCxnSpPr>
          <p:nvPr/>
        </p:nvCxnSpPr>
        <p:spPr>
          <a:xfrm>
            <a:off x="2253650" y="3823988"/>
            <a:ext cx="327000" cy="0"/>
          </a:xfrm>
          <a:prstGeom prst="straightConnector1">
            <a:avLst/>
          </a:prstGeom>
          <a:noFill/>
          <a:ln cap="flat" cmpd="sng" w="9525">
            <a:solidFill>
              <a:schemeClr val="dk1"/>
            </a:solidFill>
            <a:prstDash val="solid"/>
            <a:round/>
            <a:headEnd len="med" w="med" type="none"/>
            <a:tailEnd len="med" w="med" type="diamond"/>
          </a:ln>
        </p:spPr>
      </p:cxnSp>
      <p:cxnSp>
        <p:nvCxnSpPr>
          <p:cNvPr id="280" name="Google Shape;280;p28"/>
          <p:cNvCxnSpPr>
            <a:stCxn id="267" idx="1"/>
            <a:endCxn id="269" idx="1"/>
          </p:cNvCxnSpPr>
          <p:nvPr/>
        </p:nvCxnSpPr>
        <p:spPr>
          <a:xfrm>
            <a:off x="1485650" y="1900800"/>
            <a:ext cx="600" cy="641100"/>
          </a:xfrm>
          <a:prstGeom prst="bentConnector3">
            <a:avLst>
              <a:gd fmla="val -39687500" name="adj1"/>
            </a:avLst>
          </a:prstGeom>
          <a:noFill/>
          <a:ln cap="flat" cmpd="sng" w="9525">
            <a:solidFill>
              <a:schemeClr val="dk1"/>
            </a:solidFill>
            <a:prstDash val="solid"/>
            <a:round/>
            <a:headEnd len="med" w="med" type="none"/>
            <a:tailEnd len="med" w="med" type="diamond"/>
          </a:ln>
        </p:spPr>
      </p:cxnSp>
      <p:cxnSp>
        <p:nvCxnSpPr>
          <p:cNvPr id="281" name="Google Shape;281;p28"/>
          <p:cNvCxnSpPr>
            <a:stCxn id="269" idx="1"/>
            <a:endCxn id="270" idx="1"/>
          </p:cNvCxnSpPr>
          <p:nvPr/>
        </p:nvCxnSpPr>
        <p:spPr>
          <a:xfrm>
            <a:off x="1485650" y="2541863"/>
            <a:ext cx="600" cy="641100"/>
          </a:xfrm>
          <a:prstGeom prst="bentConnector3">
            <a:avLst>
              <a:gd fmla="val -39687500" name="adj1"/>
            </a:avLst>
          </a:prstGeom>
          <a:noFill/>
          <a:ln cap="flat" cmpd="sng" w="9525">
            <a:solidFill>
              <a:schemeClr val="dk1"/>
            </a:solidFill>
            <a:prstDash val="solid"/>
            <a:round/>
            <a:headEnd len="med" w="med" type="none"/>
            <a:tailEnd len="med" w="med" type="diamond"/>
          </a:ln>
        </p:spPr>
      </p:cxnSp>
      <p:cxnSp>
        <p:nvCxnSpPr>
          <p:cNvPr id="282" name="Google Shape;282;p28"/>
          <p:cNvCxnSpPr>
            <a:stCxn id="270" idx="1"/>
            <a:endCxn id="273" idx="1"/>
          </p:cNvCxnSpPr>
          <p:nvPr/>
        </p:nvCxnSpPr>
        <p:spPr>
          <a:xfrm>
            <a:off x="1485650" y="3182925"/>
            <a:ext cx="600" cy="641100"/>
          </a:xfrm>
          <a:prstGeom prst="bentConnector3">
            <a:avLst>
              <a:gd fmla="val -39687500" name="adj1"/>
            </a:avLst>
          </a:prstGeom>
          <a:noFill/>
          <a:ln cap="flat" cmpd="sng" w="9525">
            <a:solidFill>
              <a:schemeClr val="dk1"/>
            </a:solidFill>
            <a:prstDash val="solid"/>
            <a:round/>
            <a:headEnd len="med" w="med" type="none"/>
            <a:tailEnd len="med" w="med" type="diamond"/>
          </a:ln>
        </p:spPr>
      </p:cxnSp>
      <p:sp>
        <p:nvSpPr>
          <p:cNvPr id="283" name="Google Shape;283;p28"/>
          <p:cNvSpPr txBox="1"/>
          <p:nvPr/>
        </p:nvSpPr>
        <p:spPr>
          <a:xfrm>
            <a:off x="2850300" y="2332325"/>
            <a:ext cx="51852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katab"/>
                <a:ea typeface="Akatab"/>
                <a:cs typeface="Akatab"/>
                <a:sym typeface="Akatab"/>
              </a:rPr>
              <a:t>Generar un código  único y consecutivo por producto, el cual servirá para identificarlo.</a:t>
            </a:r>
            <a:endParaRPr sz="1200">
              <a:latin typeface="Akatab"/>
              <a:ea typeface="Akatab"/>
              <a:cs typeface="Akatab"/>
              <a:sym typeface="Akatab"/>
            </a:endParaRPr>
          </a:p>
        </p:txBody>
      </p:sp>
      <p:sp>
        <p:nvSpPr>
          <p:cNvPr id="284" name="Google Shape;284;p28"/>
          <p:cNvSpPr txBox="1"/>
          <p:nvPr/>
        </p:nvSpPr>
        <p:spPr>
          <a:xfrm>
            <a:off x="2850300" y="2975100"/>
            <a:ext cx="51852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katab"/>
                <a:ea typeface="Akatab"/>
                <a:cs typeface="Akatab"/>
                <a:sym typeface="Akatab"/>
              </a:rPr>
              <a:t>Eliminar automáticamente del inventario al indicar  únicamente el código del artículo del que se generó la venta o salida del almacén.</a:t>
            </a:r>
            <a:endParaRPr sz="1200">
              <a:latin typeface="Akatab"/>
              <a:ea typeface="Akatab"/>
              <a:cs typeface="Akatab"/>
              <a:sym typeface="Akatab"/>
            </a:endParaRPr>
          </a:p>
        </p:txBody>
      </p:sp>
      <p:sp>
        <p:nvSpPr>
          <p:cNvPr id="285" name="Google Shape;285;p28"/>
          <p:cNvSpPr txBox="1"/>
          <p:nvPr/>
        </p:nvSpPr>
        <p:spPr>
          <a:xfrm>
            <a:off x="2850300" y="3617875"/>
            <a:ext cx="51852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katab"/>
                <a:ea typeface="Akatab"/>
                <a:cs typeface="Akatab"/>
                <a:sym typeface="Akatab"/>
              </a:rPr>
              <a:t>Calcular el tiempo de vida por producto.</a:t>
            </a:r>
            <a:endParaRPr sz="1200">
              <a:latin typeface="Akatab"/>
              <a:ea typeface="Akatab"/>
              <a:cs typeface="Akatab"/>
              <a:sym typeface="Akatab"/>
            </a:endParaRPr>
          </a:p>
        </p:txBody>
      </p:sp>
      <p:sp>
        <p:nvSpPr>
          <p:cNvPr id="286" name="Google Shape;286;p28"/>
          <p:cNvSpPr txBox="1"/>
          <p:nvPr>
            <p:ph idx="12" type="sldNum"/>
          </p:nvPr>
        </p:nvSpPr>
        <p:spPr>
          <a:xfrm>
            <a:off x="8358559" y="4562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Ventajas competitivas</a:t>
            </a:r>
            <a:endParaRPr/>
          </a:p>
        </p:txBody>
      </p:sp>
      <p:sp>
        <p:nvSpPr>
          <p:cNvPr id="292" name="Google Shape;292;p29"/>
          <p:cNvSpPr/>
          <p:nvPr/>
        </p:nvSpPr>
        <p:spPr>
          <a:xfrm>
            <a:off x="1361127" y="2409150"/>
            <a:ext cx="100800" cy="3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3371184" y="3398150"/>
            <a:ext cx="100800" cy="3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a:off x="7802394" y="3033000"/>
            <a:ext cx="100800" cy="3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5" name="Google Shape;295;p29"/>
          <p:cNvCxnSpPr>
            <a:stCxn id="292" idx="3"/>
            <a:endCxn id="293" idx="1"/>
          </p:cNvCxnSpPr>
          <p:nvPr/>
        </p:nvCxnSpPr>
        <p:spPr>
          <a:xfrm>
            <a:off x="1461927" y="2565150"/>
            <a:ext cx="1909200" cy="989100"/>
          </a:xfrm>
          <a:prstGeom prst="bentConnector3">
            <a:avLst>
              <a:gd fmla="val 50001" name="adj1"/>
            </a:avLst>
          </a:prstGeom>
          <a:noFill/>
          <a:ln cap="flat" cmpd="sng" w="9525">
            <a:solidFill>
              <a:schemeClr val="dk1"/>
            </a:solidFill>
            <a:prstDash val="solid"/>
            <a:round/>
            <a:headEnd len="med" w="med" type="none"/>
            <a:tailEnd len="med" w="med" type="none"/>
          </a:ln>
        </p:spPr>
      </p:cxnSp>
      <p:cxnSp>
        <p:nvCxnSpPr>
          <p:cNvPr id="296" name="Google Shape;296;p29"/>
          <p:cNvCxnSpPr>
            <a:stCxn id="293" idx="3"/>
            <a:endCxn id="297" idx="1"/>
          </p:cNvCxnSpPr>
          <p:nvPr/>
        </p:nvCxnSpPr>
        <p:spPr>
          <a:xfrm flipH="1" rot="10800000">
            <a:off x="3471984" y="2646350"/>
            <a:ext cx="2145600" cy="9078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298" name="Google Shape;298;p29"/>
          <p:cNvCxnSpPr>
            <a:stCxn id="297" idx="3"/>
          </p:cNvCxnSpPr>
          <p:nvPr/>
        </p:nvCxnSpPr>
        <p:spPr>
          <a:xfrm>
            <a:off x="5718368" y="2646238"/>
            <a:ext cx="2066700" cy="5505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299" name="Google Shape;299;p29"/>
          <p:cNvCxnSpPr>
            <a:stCxn id="292" idx="1"/>
          </p:cNvCxnSpPr>
          <p:nvPr/>
        </p:nvCxnSpPr>
        <p:spPr>
          <a:xfrm rot="10800000">
            <a:off x="720927" y="2560050"/>
            <a:ext cx="640200" cy="5100"/>
          </a:xfrm>
          <a:prstGeom prst="straightConnector1">
            <a:avLst/>
          </a:prstGeom>
          <a:noFill/>
          <a:ln cap="flat" cmpd="sng" w="9525">
            <a:solidFill>
              <a:schemeClr val="dk1"/>
            </a:solidFill>
            <a:prstDash val="solid"/>
            <a:round/>
            <a:headEnd len="med" w="med" type="none"/>
            <a:tailEnd len="med" w="med" type="diamond"/>
          </a:ln>
        </p:spPr>
      </p:cxnSp>
      <p:grpSp>
        <p:nvGrpSpPr>
          <p:cNvPr id="300" name="Google Shape;300;p29"/>
          <p:cNvGrpSpPr/>
          <p:nvPr/>
        </p:nvGrpSpPr>
        <p:grpSpPr>
          <a:xfrm>
            <a:off x="7615889" y="3619374"/>
            <a:ext cx="473816" cy="473816"/>
            <a:chOff x="7728075" y="2227600"/>
            <a:chExt cx="418750" cy="418750"/>
          </a:xfrm>
        </p:grpSpPr>
        <p:sp>
          <p:nvSpPr>
            <p:cNvPr id="301" name="Google Shape;301;p29"/>
            <p:cNvSpPr/>
            <p:nvPr/>
          </p:nvSpPr>
          <p:spPr>
            <a:xfrm>
              <a:off x="7771000" y="2327125"/>
              <a:ext cx="331225" cy="251625"/>
            </a:xfrm>
            <a:custGeom>
              <a:rect b="b" l="l" r="r" t="t"/>
              <a:pathLst>
                <a:path extrusionOk="0" h="10065" w="13249">
                  <a:moveTo>
                    <a:pt x="9555" y="539"/>
                  </a:moveTo>
                  <a:lnTo>
                    <a:pt x="12678" y="3596"/>
                  </a:lnTo>
                  <a:lnTo>
                    <a:pt x="11593" y="4616"/>
                  </a:lnTo>
                  <a:lnTo>
                    <a:pt x="8535" y="1558"/>
                  </a:lnTo>
                  <a:lnTo>
                    <a:pt x="9555" y="539"/>
                  </a:lnTo>
                  <a:close/>
                  <a:moveTo>
                    <a:pt x="8187" y="2180"/>
                  </a:moveTo>
                  <a:cubicBezTo>
                    <a:pt x="8283" y="2180"/>
                    <a:pt x="8378" y="2185"/>
                    <a:pt x="8474" y="2195"/>
                  </a:cubicBezTo>
                  <a:lnTo>
                    <a:pt x="10828" y="4554"/>
                  </a:lnTo>
                  <a:cubicBezTo>
                    <a:pt x="10828" y="4870"/>
                    <a:pt x="10767" y="5762"/>
                    <a:pt x="10003" y="6526"/>
                  </a:cubicBezTo>
                  <a:lnTo>
                    <a:pt x="6879" y="3469"/>
                  </a:lnTo>
                  <a:cubicBezTo>
                    <a:pt x="6818" y="3408"/>
                    <a:pt x="6752" y="3408"/>
                    <a:pt x="6691" y="3408"/>
                  </a:cubicBezTo>
                  <a:cubicBezTo>
                    <a:pt x="6691" y="3408"/>
                    <a:pt x="6625" y="3408"/>
                    <a:pt x="6564" y="3469"/>
                  </a:cubicBezTo>
                  <a:cubicBezTo>
                    <a:pt x="6181" y="3724"/>
                    <a:pt x="5927" y="3979"/>
                    <a:pt x="5733" y="4361"/>
                  </a:cubicBezTo>
                  <a:cubicBezTo>
                    <a:pt x="5544" y="4809"/>
                    <a:pt x="5417" y="4809"/>
                    <a:pt x="5290" y="4809"/>
                  </a:cubicBezTo>
                  <a:cubicBezTo>
                    <a:pt x="5223" y="4809"/>
                    <a:pt x="5162" y="4743"/>
                    <a:pt x="5096" y="4682"/>
                  </a:cubicBezTo>
                  <a:cubicBezTo>
                    <a:pt x="5035" y="4488"/>
                    <a:pt x="5035" y="4233"/>
                    <a:pt x="5162" y="4045"/>
                  </a:cubicBezTo>
                  <a:cubicBezTo>
                    <a:pt x="5478" y="3342"/>
                    <a:pt x="6115" y="2832"/>
                    <a:pt x="6752" y="2516"/>
                  </a:cubicBezTo>
                  <a:lnTo>
                    <a:pt x="6818" y="2516"/>
                  </a:lnTo>
                  <a:cubicBezTo>
                    <a:pt x="7243" y="2304"/>
                    <a:pt x="7710" y="2180"/>
                    <a:pt x="8187" y="2180"/>
                  </a:cubicBezTo>
                  <a:close/>
                  <a:moveTo>
                    <a:pt x="4841" y="2134"/>
                  </a:moveTo>
                  <a:cubicBezTo>
                    <a:pt x="5035" y="2134"/>
                    <a:pt x="5606" y="2134"/>
                    <a:pt x="6115" y="2323"/>
                  </a:cubicBezTo>
                  <a:cubicBezTo>
                    <a:pt x="5544" y="2644"/>
                    <a:pt x="5035" y="3214"/>
                    <a:pt x="4714" y="3851"/>
                  </a:cubicBezTo>
                  <a:cubicBezTo>
                    <a:pt x="4525" y="4172"/>
                    <a:pt x="4525" y="4554"/>
                    <a:pt x="4714" y="4870"/>
                  </a:cubicBezTo>
                  <a:cubicBezTo>
                    <a:pt x="4841" y="5125"/>
                    <a:pt x="5035" y="5252"/>
                    <a:pt x="5223" y="5319"/>
                  </a:cubicBezTo>
                  <a:cubicBezTo>
                    <a:pt x="5252" y="5322"/>
                    <a:pt x="5281" y="5323"/>
                    <a:pt x="5309" y="5323"/>
                  </a:cubicBezTo>
                  <a:cubicBezTo>
                    <a:pt x="5830" y="5323"/>
                    <a:pt x="6118" y="4799"/>
                    <a:pt x="6181" y="4616"/>
                  </a:cubicBezTo>
                  <a:cubicBezTo>
                    <a:pt x="6309" y="4361"/>
                    <a:pt x="6497" y="4172"/>
                    <a:pt x="6691" y="3979"/>
                  </a:cubicBezTo>
                  <a:lnTo>
                    <a:pt x="9748" y="7036"/>
                  </a:lnTo>
                  <a:cubicBezTo>
                    <a:pt x="9993" y="7285"/>
                    <a:pt x="9781" y="7648"/>
                    <a:pt x="9524" y="7648"/>
                  </a:cubicBezTo>
                  <a:cubicBezTo>
                    <a:pt x="9450" y="7648"/>
                    <a:pt x="9372" y="7617"/>
                    <a:pt x="9300" y="7545"/>
                  </a:cubicBezTo>
                  <a:lnTo>
                    <a:pt x="7328" y="5573"/>
                  </a:lnTo>
                  <a:cubicBezTo>
                    <a:pt x="7268" y="5513"/>
                    <a:pt x="7204" y="5489"/>
                    <a:pt x="7144" y="5489"/>
                  </a:cubicBezTo>
                  <a:cubicBezTo>
                    <a:pt x="6950" y="5489"/>
                    <a:pt x="6798" y="5745"/>
                    <a:pt x="6946" y="5889"/>
                  </a:cubicBezTo>
                  <a:lnTo>
                    <a:pt x="8790" y="7739"/>
                  </a:lnTo>
                  <a:cubicBezTo>
                    <a:pt x="8983" y="7978"/>
                    <a:pt x="8738" y="8293"/>
                    <a:pt x="8497" y="8293"/>
                  </a:cubicBezTo>
                  <a:cubicBezTo>
                    <a:pt x="8420" y="8293"/>
                    <a:pt x="8343" y="8260"/>
                    <a:pt x="8281" y="8182"/>
                  </a:cubicBezTo>
                  <a:lnTo>
                    <a:pt x="6497" y="6465"/>
                  </a:lnTo>
                  <a:cubicBezTo>
                    <a:pt x="6453" y="6405"/>
                    <a:pt x="6397" y="6380"/>
                    <a:pt x="6342" y="6380"/>
                  </a:cubicBezTo>
                  <a:cubicBezTo>
                    <a:pt x="6164" y="6380"/>
                    <a:pt x="5987" y="6637"/>
                    <a:pt x="6181" y="6781"/>
                  </a:cubicBezTo>
                  <a:lnTo>
                    <a:pt x="7710" y="8376"/>
                  </a:lnTo>
                  <a:cubicBezTo>
                    <a:pt x="7956" y="8622"/>
                    <a:pt x="7742" y="8985"/>
                    <a:pt x="7484" y="8985"/>
                  </a:cubicBezTo>
                  <a:cubicBezTo>
                    <a:pt x="7410" y="8985"/>
                    <a:pt x="7333" y="8956"/>
                    <a:pt x="7262" y="8886"/>
                  </a:cubicBezTo>
                  <a:lnTo>
                    <a:pt x="5544" y="7163"/>
                  </a:lnTo>
                  <a:cubicBezTo>
                    <a:pt x="5503" y="7123"/>
                    <a:pt x="5454" y="7106"/>
                    <a:pt x="5404" y="7106"/>
                  </a:cubicBezTo>
                  <a:cubicBezTo>
                    <a:pt x="5217" y="7106"/>
                    <a:pt x="5023" y="7345"/>
                    <a:pt x="5223" y="7545"/>
                  </a:cubicBezTo>
                  <a:lnTo>
                    <a:pt x="6625" y="8947"/>
                  </a:lnTo>
                  <a:cubicBezTo>
                    <a:pt x="6874" y="9196"/>
                    <a:pt x="6660" y="9558"/>
                    <a:pt x="6404" y="9558"/>
                  </a:cubicBezTo>
                  <a:cubicBezTo>
                    <a:pt x="6330" y="9558"/>
                    <a:pt x="6252" y="9528"/>
                    <a:pt x="6181" y="9456"/>
                  </a:cubicBezTo>
                  <a:lnTo>
                    <a:pt x="3313" y="6593"/>
                  </a:lnTo>
                  <a:cubicBezTo>
                    <a:pt x="2487" y="5828"/>
                    <a:pt x="2421" y="4870"/>
                    <a:pt x="2421" y="4554"/>
                  </a:cubicBezTo>
                  <a:lnTo>
                    <a:pt x="4841" y="2134"/>
                  </a:lnTo>
                  <a:close/>
                  <a:moveTo>
                    <a:pt x="3664" y="0"/>
                  </a:moveTo>
                  <a:cubicBezTo>
                    <a:pt x="3584" y="0"/>
                    <a:pt x="3504" y="32"/>
                    <a:pt x="3440" y="96"/>
                  </a:cubicBezTo>
                  <a:lnTo>
                    <a:pt x="2997" y="539"/>
                  </a:lnTo>
                  <a:cubicBezTo>
                    <a:pt x="2802" y="687"/>
                    <a:pt x="2979" y="945"/>
                    <a:pt x="3158" y="945"/>
                  </a:cubicBezTo>
                  <a:cubicBezTo>
                    <a:pt x="3213" y="945"/>
                    <a:pt x="3268" y="920"/>
                    <a:pt x="3313" y="860"/>
                  </a:cubicBezTo>
                  <a:lnTo>
                    <a:pt x="3695" y="539"/>
                  </a:lnTo>
                  <a:lnTo>
                    <a:pt x="4714" y="1558"/>
                  </a:lnTo>
                  <a:lnTo>
                    <a:pt x="1657" y="4616"/>
                  </a:lnTo>
                  <a:lnTo>
                    <a:pt x="576" y="3596"/>
                  </a:lnTo>
                  <a:lnTo>
                    <a:pt x="2487" y="1752"/>
                  </a:lnTo>
                  <a:cubicBezTo>
                    <a:pt x="2548" y="1624"/>
                    <a:pt x="2548" y="1497"/>
                    <a:pt x="2487" y="1370"/>
                  </a:cubicBezTo>
                  <a:cubicBezTo>
                    <a:pt x="2423" y="1337"/>
                    <a:pt x="2360" y="1320"/>
                    <a:pt x="2296" y="1320"/>
                  </a:cubicBezTo>
                  <a:cubicBezTo>
                    <a:pt x="2232" y="1320"/>
                    <a:pt x="2169" y="1337"/>
                    <a:pt x="2105" y="1370"/>
                  </a:cubicBezTo>
                  <a:lnTo>
                    <a:pt x="128" y="3342"/>
                  </a:lnTo>
                  <a:cubicBezTo>
                    <a:pt x="1" y="3469"/>
                    <a:pt x="1" y="3724"/>
                    <a:pt x="128" y="3851"/>
                  </a:cubicBezTo>
                  <a:lnTo>
                    <a:pt x="1402" y="5064"/>
                  </a:lnTo>
                  <a:cubicBezTo>
                    <a:pt x="1466" y="5158"/>
                    <a:pt x="1561" y="5205"/>
                    <a:pt x="1657" y="5205"/>
                  </a:cubicBezTo>
                  <a:cubicBezTo>
                    <a:pt x="1752" y="5205"/>
                    <a:pt x="1848" y="5158"/>
                    <a:pt x="1911" y="5064"/>
                  </a:cubicBezTo>
                  <a:lnTo>
                    <a:pt x="1978" y="4998"/>
                  </a:lnTo>
                  <a:cubicBezTo>
                    <a:pt x="2039" y="5507"/>
                    <a:pt x="2294" y="6272"/>
                    <a:pt x="2997" y="6975"/>
                  </a:cubicBezTo>
                  <a:cubicBezTo>
                    <a:pt x="3251" y="7230"/>
                    <a:pt x="5799" y="9838"/>
                    <a:pt x="5799" y="9838"/>
                  </a:cubicBezTo>
                  <a:cubicBezTo>
                    <a:pt x="5953" y="9994"/>
                    <a:pt x="6153" y="10065"/>
                    <a:pt x="6354" y="10065"/>
                  </a:cubicBezTo>
                  <a:cubicBezTo>
                    <a:pt x="6733" y="10065"/>
                    <a:pt x="7117" y="9812"/>
                    <a:pt x="7200" y="9395"/>
                  </a:cubicBezTo>
                  <a:cubicBezTo>
                    <a:pt x="7302" y="9433"/>
                    <a:pt x="7403" y="9450"/>
                    <a:pt x="7501" y="9450"/>
                  </a:cubicBezTo>
                  <a:cubicBezTo>
                    <a:pt x="7895" y="9450"/>
                    <a:pt x="8232" y="9166"/>
                    <a:pt x="8281" y="8758"/>
                  </a:cubicBezTo>
                  <a:cubicBezTo>
                    <a:pt x="8357" y="8777"/>
                    <a:pt x="8432" y="8786"/>
                    <a:pt x="8505" y="8786"/>
                  </a:cubicBezTo>
                  <a:cubicBezTo>
                    <a:pt x="8916" y="8786"/>
                    <a:pt x="9248" y="8498"/>
                    <a:pt x="9300" y="8121"/>
                  </a:cubicBezTo>
                  <a:cubicBezTo>
                    <a:pt x="9356" y="8131"/>
                    <a:pt x="9412" y="8136"/>
                    <a:pt x="9467" y="8136"/>
                  </a:cubicBezTo>
                  <a:cubicBezTo>
                    <a:pt x="10089" y="8136"/>
                    <a:pt x="10553" y="7500"/>
                    <a:pt x="10319" y="6975"/>
                  </a:cubicBezTo>
                  <a:cubicBezTo>
                    <a:pt x="10956" y="6272"/>
                    <a:pt x="11211" y="5507"/>
                    <a:pt x="11277" y="4998"/>
                  </a:cubicBezTo>
                  <a:lnTo>
                    <a:pt x="11338" y="5064"/>
                  </a:lnTo>
                  <a:cubicBezTo>
                    <a:pt x="11402" y="5158"/>
                    <a:pt x="11497" y="5205"/>
                    <a:pt x="11593" y="5205"/>
                  </a:cubicBezTo>
                  <a:cubicBezTo>
                    <a:pt x="11688" y="5205"/>
                    <a:pt x="11784" y="5158"/>
                    <a:pt x="11848" y="5064"/>
                  </a:cubicBezTo>
                  <a:lnTo>
                    <a:pt x="13121" y="3851"/>
                  </a:lnTo>
                  <a:cubicBezTo>
                    <a:pt x="13249" y="3724"/>
                    <a:pt x="13249" y="3469"/>
                    <a:pt x="13121" y="3342"/>
                  </a:cubicBezTo>
                  <a:lnTo>
                    <a:pt x="9809" y="96"/>
                  </a:lnTo>
                  <a:cubicBezTo>
                    <a:pt x="9746" y="32"/>
                    <a:pt x="9667" y="0"/>
                    <a:pt x="9588" y="0"/>
                  </a:cubicBezTo>
                  <a:cubicBezTo>
                    <a:pt x="9509" y="0"/>
                    <a:pt x="9430" y="32"/>
                    <a:pt x="9366" y="96"/>
                  </a:cubicBezTo>
                  <a:lnTo>
                    <a:pt x="8092" y="1303"/>
                  </a:lnTo>
                  <a:cubicBezTo>
                    <a:pt x="7965" y="1431"/>
                    <a:pt x="7965" y="1558"/>
                    <a:pt x="8026" y="1686"/>
                  </a:cubicBezTo>
                  <a:cubicBezTo>
                    <a:pt x="7583" y="1752"/>
                    <a:pt x="7134" y="1813"/>
                    <a:pt x="6691" y="2007"/>
                  </a:cubicBezTo>
                  <a:cubicBezTo>
                    <a:pt x="6243" y="1752"/>
                    <a:pt x="5672" y="1686"/>
                    <a:pt x="5223" y="1686"/>
                  </a:cubicBezTo>
                  <a:cubicBezTo>
                    <a:pt x="5290" y="1558"/>
                    <a:pt x="5290" y="1431"/>
                    <a:pt x="5162" y="1303"/>
                  </a:cubicBezTo>
                  <a:lnTo>
                    <a:pt x="3888" y="96"/>
                  </a:lnTo>
                  <a:cubicBezTo>
                    <a:pt x="3825" y="32"/>
                    <a:pt x="3744" y="0"/>
                    <a:pt x="36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p:nvPr/>
          </p:nvSpPr>
          <p:spPr>
            <a:xfrm>
              <a:off x="8005150" y="2361250"/>
              <a:ext cx="14275" cy="14500"/>
            </a:xfrm>
            <a:custGeom>
              <a:rect b="b" l="l" r="r" t="t"/>
              <a:pathLst>
                <a:path extrusionOk="0" h="580" w="571">
                  <a:moveTo>
                    <a:pt x="217" y="0"/>
                  </a:moveTo>
                  <a:cubicBezTo>
                    <a:pt x="107" y="0"/>
                    <a:pt x="0" y="71"/>
                    <a:pt x="0" y="193"/>
                  </a:cubicBezTo>
                  <a:cubicBezTo>
                    <a:pt x="0" y="321"/>
                    <a:pt x="61" y="448"/>
                    <a:pt x="127" y="514"/>
                  </a:cubicBezTo>
                  <a:cubicBezTo>
                    <a:pt x="194" y="559"/>
                    <a:pt x="268" y="580"/>
                    <a:pt x="337" y="580"/>
                  </a:cubicBezTo>
                  <a:cubicBezTo>
                    <a:pt x="464" y="580"/>
                    <a:pt x="571" y="509"/>
                    <a:pt x="571" y="387"/>
                  </a:cubicBezTo>
                  <a:cubicBezTo>
                    <a:pt x="571" y="193"/>
                    <a:pt x="510" y="132"/>
                    <a:pt x="382" y="66"/>
                  </a:cubicBezTo>
                  <a:cubicBezTo>
                    <a:pt x="337" y="21"/>
                    <a:pt x="277" y="0"/>
                    <a:pt x="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a:off x="7728075" y="2227600"/>
              <a:ext cx="418750" cy="418750"/>
            </a:xfrm>
            <a:custGeom>
              <a:rect b="b" l="l" r="r" t="t"/>
              <a:pathLst>
                <a:path extrusionOk="0" h="16750" w="16750">
                  <a:moveTo>
                    <a:pt x="8342" y="0"/>
                  </a:moveTo>
                  <a:cubicBezTo>
                    <a:pt x="6115" y="0"/>
                    <a:pt x="4011" y="826"/>
                    <a:pt x="2421" y="2421"/>
                  </a:cubicBezTo>
                  <a:cubicBezTo>
                    <a:pt x="826" y="4011"/>
                    <a:pt x="0" y="6115"/>
                    <a:pt x="0" y="8342"/>
                  </a:cubicBezTo>
                  <a:cubicBezTo>
                    <a:pt x="0" y="10574"/>
                    <a:pt x="826" y="12673"/>
                    <a:pt x="2421" y="14268"/>
                  </a:cubicBezTo>
                  <a:cubicBezTo>
                    <a:pt x="4011" y="15858"/>
                    <a:pt x="6115" y="16749"/>
                    <a:pt x="8342" y="16749"/>
                  </a:cubicBezTo>
                  <a:cubicBezTo>
                    <a:pt x="8979" y="16749"/>
                    <a:pt x="9554" y="16688"/>
                    <a:pt x="10125" y="16561"/>
                  </a:cubicBezTo>
                  <a:cubicBezTo>
                    <a:pt x="10427" y="16499"/>
                    <a:pt x="10333" y="16045"/>
                    <a:pt x="10054" y="16045"/>
                  </a:cubicBezTo>
                  <a:cubicBezTo>
                    <a:pt x="10036" y="16045"/>
                    <a:pt x="10017" y="16047"/>
                    <a:pt x="9998" y="16051"/>
                  </a:cubicBezTo>
                  <a:cubicBezTo>
                    <a:pt x="9488" y="16179"/>
                    <a:pt x="8917" y="16240"/>
                    <a:pt x="8342" y="16240"/>
                  </a:cubicBezTo>
                  <a:cubicBezTo>
                    <a:pt x="6242" y="16240"/>
                    <a:pt x="4265" y="15414"/>
                    <a:pt x="2803" y="13947"/>
                  </a:cubicBezTo>
                  <a:cubicBezTo>
                    <a:pt x="1274" y="12418"/>
                    <a:pt x="444" y="10446"/>
                    <a:pt x="444" y="8342"/>
                  </a:cubicBezTo>
                  <a:cubicBezTo>
                    <a:pt x="444" y="6242"/>
                    <a:pt x="1274" y="4265"/>
                    <a:pt x="2803" y="2803"/>
                  </a:cubicBezTo>
                  <a:cubicBezTo>
                    <a:pt x="4265" y="1274"/>
                    <a:pt x="6242" y="444"/>
                    <a:pt x="8342" y="444"/>
                  </a:cubicBezTo>
                  <a:cubicBezTo>
                    <a:pt x="10446" y="444"/>
                    <a:pt x="12484" y="1274"/>
                    <a:pt x="13947" y="2803"/>
                  </a:cubicBezTo>
                  <a:cubicBezTo>
                    <a:pt x="15414" y="4265"/>
                    <a:pt x="16240" y="6242"/>
                    <a:pt x="16240" y="8342"/>
                  </a:cubicBezTo>
                  <a:cubicBezTo>
                    <a:pt x="16240" y="9554"/>
                    <a:pt x="15985" y="10701"/>
                    <a:pt x="15475" y="11781"/>
                  </a:cubicBezTo>
                  <a:cubicBezTo>
                    <a:pt x="15389" y="11998"/>
                    <a:pt x="15566" y="12155"/>
                    <a:pt x="15729" y="12155"/>
                  </a:cubicBezTo>
                  <a:cubicBezTo>
                    <a:pt x="15807" y="12155"/>
                    <a:pt x="15882" y="12119"/>
                    <a:pt x="15924" y="12036"/>
                  </a:cubicBezTo>
                  <a:cubicBezTo>
                    <a:pt x="16494" y="10889"/>
                    <a:pt x="16749" y="9616"/>
                    <a:pt x="16749" y="8342"/>
                  </a:cubicBezTo>
                  <a:cubicBezTo>
                    <a:pt x="16749" y="6115"/>
                    <a:pt x="15858" y="4011"/>
                    <a:pt x="14268" y="2421"/>
                  </a:cubicBezTo>
                  <a:cubicBezTo>
                    <a:pt x="12739" y="826"/>
                    <a:pt x="10635" y="0"/>
                    <a:pt x="83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p:nvPr/>
          </p:nvSpPr>
          <p:spPr>
            <a:xfrm>
              <a:off x="7976325" y="2543950"/>
              <a:ext cx="132425" cy="92850"/>
            </a:xfrm>
            <a:custGeom>
              <a:rect b="b" l="l" r="r" t="t"/>
              <a:pathLst>
                <a:path extrusionOk="0" h="3714" w="5297">
                  <a:moveTo>
                    <a:pt x="4939" y="0"/>
                  </a:moveTo>
                  <a:cubicBezTo>
                    <a:pt x="4883" y="0"/>
                    <a:pt x="4827" y="25"/>
                    <a:pt x="4781" y="85"/>
                  </a:cubicBezTo>
                  <a:lnTo>
                    <a:pt x="1724" y="3142"/>
                  </a:lnTo>
                  <a:lnTo>
                    <a:pt x="516" y="1996"/>
                  </a:lnTo>
                  <a:cubicBezTo>
                    <a:pt x="470" y="1936"/>
                    <a:pt x="414" y="1911"/>
                    <a:pt x="358" y="1911"/>
                  </a:cubicBezTo>
                  <a:cubicBezTo>
                    <a:pt x="177" y="1911"/>
                    <a:pt x="1" y="2168"/>
                    <a:pt x="195" y="2312"/>
                  </a:cubicBezTo>
                  <a:lnTo>
                    <a:pt x="1535" y="3652"/>
                  </a:lnTo>
                  <a:cubicBezTo>
                    <a:pt x="1596" y="3713"/>
                    <a:pt x="1663" y="3713"/>
                    <a:pt x="1724" y="3713"/>
                  </a:cubicBezTo>
                  <a:cubicBezTo>
                    <a:pt x="1790" y="3713"/>
                    <a:pt x="1851" y="3713"/>
                    <a:pt x="1851" y="3652"/>
                  </a:cubicBezTo>
                  <a:lnTo>
                    <a:pt x="5102" y="401"/>
                  </a:lnTo>
                  <a:cubicBezTo>
                    <a:pt x="5297" y="257"/>
                    <a:pt x="5120" y="0"/>
                    <a:pt x="49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29"/>
          <p:cNvGrpSpPr/>
          <p:nvPr/>
        </p:nvGrpSpPr>
        <p:grpSpPr>
          <a:xfrm>
            <a:off x="1174608" y="1425271"/>
            <a:ext cx="473833" cy="472114"/>
            <a:chOff x="6234450" y="2907450"/>
            <a:chExt cx="420400" cy="418875"/>
          </a:xfrm>
        </p:grpSpPr>
        <p:sp>
          <p:nvSpPr>
            <p:cNvPr id="306" name="Google Shape;306;p29"/>
            <p:cNvSpPr/>
            <p:nvPr/>
          </p:nvSpPr>
          <p:spPr>
            <a:xfrm>
              <a:off x="6234450" y="2907450"/>
              <a:ext cx="420400" cy="418875"/>
            </a:xfrm>
            <a:custGeom>
              <a:rect b="b" l="l" r="r" t="t"/>
              <a:pathLst>
                <a:path extrusionOk="0" h="16755" w="16816">
                  <a:moveTo>
                    <a:pt x="8402" y="9190"/>
                  </a:moveTo>
                  <a:cubicBezTo>
                    <a:pt x="8598" y="9190"/>
                    <a:pt x="8794" y="9226"/>
                    <a:pt x="8979" y="9300"/>
                  </a:cubicBezTo>
                  <a:cubicBezTo>
                    <a:pt x="9616" y="9494"/>
                    <a:pt x="10064" y="10131"/>
                    <a:pt x="10064" y="10829"/>
                  </a:cubicBezTo>
                  <a:lnTo>
                    <a:pt x="8536" y="10065"/>
                  </a:lnTo>
                  <a:lnTo>
                    <a:pt x="8281" y="10065"/>
                  </a:lnTo>
                  <a:lnTo>
                    <a:pt x="6686" y="10829"/>
                  </a:lnTo>
                  <a:cubicBezTo>
                    <a:pt x="6752" y="10447"/>
                    <a:pt x="6880" y="10065"/>
                    <a:pt x="7134" y="9810"/>
                  </a:cubicBezTo>
                  <a:cubicBezTo>
                    <a:pt x="7449" y="9405"/>
                    <a:pt x="7925" y="9190"/>
                    <a:pt x="8402" y="9190"/>
                  </a:cubicBezTo>
                  <a:close/>
                  <a:moveTo>
                    <a:pt x="3501" y="10319"/>
                  </a:moveTo>
                  <a:cubicBezTo>
                    <a:pt x="4077" y="10386"/>
                    <a:pt x="4459" y="10768"/>
                    <a:pt x="4648" y="11211"/>
                  </a:cubicBezTo>
                  <a:lnTo>
                    <a:pt x="2100" y="11211"/>
                  </a:lnTo>
                  <a:cubicBezTo>
                    <a:pt x="2294" y="10768"/>
                    <a:pt x="2737" y="10386"/>
                    <a:pt x="3247" y="10319"/>
                  </a:cubicBezTo>
                  <a:close/>
                  <a:moveTo>
                    <a:pt x="13416" y="10368"/>
                  </a:moveTo>
                  <a:cubicBezTo>
                    <a:pt x="13487" y="10368"/>
                    <a:pt x="13559" y="10374"/>
                    <a:pt x="13631" y="10386"/>
                  </a:cubicBezTo>
                  <a:cubicBezTo>
                    <a:pt x="14013" y="10386"/>
                    <a:pt x="14329" y="10574"/>
                    <a:pt x="14523" y="10895"/>
                  </a:cubicBezTo>
                  <a:cubicBezTo>
                    <a:pt x="13955" y="11557"/>
                    <a:pt x="13107" y="11691"/>
                    <a:pt x="12524" y="11691"/>
                  </a:cubicBezTo>
                  <a:cubicBezTo>
                    <a:pt x="12322" y="11691"/>
                    <a:pt x="12152" y="11675"/>
                    <a:pt x="12036" y="11659"/>
                  </a:cubicBezTo>
                  <a:cubicBezTo>
                    <a:pt x="12096" y="10907"/>
                    <a:pt x="12729" y="10368"/>
                    <a:pt x="13416" y="10368"/>
                  </a:cubicBezTo>
                  <a:close/>
                  <a:moveTo>
                    <a:pt x="8408" y="10574"/>
                  </a:moveTo>
                  <a:lnTo>
                    <a:pt x="9998" y="11338"/>
                  </a:lnTo>
                  <a:cubicBezTo>
                    <a:pt x="9810" y="12042"/>
                    <a:pt x="9173" y="12551"/>
                    <a:pt x="8408" y="12551"/>
                  </a:cubicBezTo>
                  <a:cubicBezTo>
                    <a:pt x="7644" y="12551"/>
                    <a:pt x="7007" y="12042"/>
                    <a:pt x="6813" y="11338"/>
                  </a:cubicBezTo>
                  <a:lnTo>
                    <a:pt x="8408" y="10574"/>
                  </a:lnTo>
                  <a:close/>
                  <a:moveTo>
                    <a:pt x="4775" y="11721"/>
                  </a:moveTo>
                  <a:cubicBezTo>
                    <a:pt x="4775" y="12485"/>
                    <a:pt x="4138" y="13122"/>
                    <a:pt x="3374" y="13122"/>
                  </a:cubicBezTo>
                  <a:cubicBezTo>
                    <a:pt x="2610" y="13122"/>
                    <a:pt x="1973" y="12485"/>
                    <a:pt x="1973" y="11721"/>
                  </a:cubicBezTo>
                  <a:close/>
                  <a:moveTo>
                    <a:pt x="14778" y="11338"/>
                  </a:moveTo>
                  <a:cubicBezTo>
                    <a:pt x="14778" y="11466"/>
                    <a:pt x="14839" y="11593"/>
                    <a:pt x="14839" y="11721"/>
                  </a:cubicBezTo>
                  <a:cubicBezTo>
                    <a:pt x="14839" y="12485"/>
                    <a:pt x="14202" y="13122"/>
                    <a:pt x="13438" y="13122"/>
                  </a:cubicBezTo>
                  <a:cubicBezTo>
                    <a:pt x="12801" y="13122"/>
                    <a:pt x="12291" y="12740"/>
                    <a:pt x="12103" y="12169"/>
                  </a:cubicBezTo>
                  <a:lnTo>
                    <a:pt x="12103" y="12169"/>
                  </a:lnTo>
                  <a:cubicBezTo>
                    <a:pt x="12212" y="12176"/>
                    <a:pt x="12323" y="12180"/>
                    <a:pt x="12434" y="12180"/>
                  </a:cubicBezTo>
                  <a:cubicBezTo>
                    <a:pt x="13286" y="12180"/>
                    <a:pt x="14156" y="11960"/>
                    <a:pt x="14778" y="11338"/>
                  </a:cubicBezTo>
                  <a:close/>
                  <a:moveTo>
                    <a:pt x="3374" y="13631"/>
                  </a:moveTo>
                  <a:cubicBezTo>
                    <a:pt x="4077" y="13631"/>
                    <a:pt x="4714" y="13886"/>
                    <a:pt x="5224" y="14334"/>
                  </a:cubicBezTo>
                  <a:cubicBezTo>
                    <a:pt x="4841" y="14844"/>
                    <a:pt x="4648" y="15542"/>
                    <a:pt x="4520" y="16245"/>
                  </a:cubicBezTo>
                  <a:lnTo>
                    <a:pt x="571" y="16245"/>
                  </a:lnTo>
                  <a:cubicBezTo>
                    <a:pt x="638" y="15542"/>
                    <a:pt x="954" y="14844"/>
                    <a:pt x="1402" y="14396"/>
                  </a:cubicBezTo>
                  <a:cubicBezTo>
                    <a:pt x="1912" y="13825"/>
                    <a:pt x="2610" y="13631"/>
                    <a:pt x="3374" y="13631"/>
                  </a:cubicBezTo>
                  <a:close/>
                  <a:moveTo>
                    <a:pt x="8543" y="13053"/>
                  </a:moveTo>
                  <a:cubicBezTo>
                    <a:pt x="9366" y="13053"/>
                    <a:pt x="10169" y="13424"/>
                    <a:pt x="10701" y="14013"/>
                  </a:cubicBezTo>
                  <a:cubicBezTo>
                    <a:pt x="11338" y="14589"/>
                    <a:pt x="11720" y="15415"/>
                    <a:pt x="11782" y="16245"/>
                  </a:cubicBezTo>
                  <a:lnTo>
                    <a:pt x="5030" y="16245"/>
                  </a:lnTo>
                  <a:cubicBezTo>
                    <a:pt x="5157" y="15354"/>
                    <a:pt x="5540" y="14589"/>
                    <a:pt x="6049" y="14013"/>
                  </a:cubicBezTo>
                  <a:cubicBezTo>
                    <a:pt x="6686" y="13377"/>
                    <a:pt x="7517" y="13061"/>
                    <a:pt x="8342" y="13061"/>
                  </a:cubicBezTo>
                  <a:cubicBezTo>
                    <a:pt x="8409" y="13056"/>
                    <a:pt x="8476" y="13053"/>
                    <a:pt x="8543" y="13053"/>
                  </a:cubicBezTo>
                  <a:close/>
                  <a:moveTo>
                    <a:pt x="8408" y="1"/>
                  </a:moveTo>
                  <a:cubicBezTo>
                    <a:pt x="6880" y="1"/>
                    <a:pt x="5351" y="256"/>
                    <a:pt x="4011" y="765"/>
                  </a:cubicBezTo>
                  <a:cubicBezTo>
                    <a:pt x="3730" y="824"/>
                    <a:pt x="3848" y="1234"/>
                    <a:pt x="4104" y="1234"/>
                  </a:cubicBezTo>
                  <a:cubicBezTo>
                    <a:pt x="4135" y="1234"/>
                    <a:pt x="4169" y="1228"/>
                    <a:pt x="4205" y="1214"/>
                  </a:cubicBezTo>
                  <a:cubicBezTo>
                    <a:pt x="5478" y="765"/>
                    <a:pt x="6941" y="511"/>
                    <a:pt x="8408" y="511"/>
                  </a:cubicBezTo>
                  <a:cubicBezTo>
                    <a:pt x="10574" y="511"/>
                    <a:pt x="12546" y="959"/>
                    <a:pt x="14013" y="1912"/>
                  </a:cubicBezTo>
                  <a:cubicBezTo>
                    <a:pt x="15476" y="2742"/>
                    <a:pt x="16306" y="3889"/>
                    <a:pt x="16306" y="5096"/>
                  </a:cubicBezTo>
                  <a:cubicBezTo>
                    <a:pt x="16306" y="7262"/>
                    <a:pt x="13759" y="9173"/>
                    <a:pt x="10192" y="9621"/>
                  </a:cubicBezTo>
                  <a:cubicBezTo>
                    <a:pt x="9810" y="9045"/>
                    <a:pt x="9106" y="8663"/>
                    <a:pt x="8408" y="8663"/>
                  </a:cubicBezTo>
                  <a:cubicBezTo>
                    <a:pt x="7644" y="8663"/>
                    <a:pt x="7007" y="9045"/>
                    <a:pt x="6559" y="9621"/>
                  </a:cubicBezTo>
                  <a:cubicBezTo>
                    <a:pt x="3058" y="9173"/>
                    <a:pt x="510" y="7262"/>
                    <a:pt x="510" y="5096"/>
                  </a:cubicBezTo>
                  <a:cubicBezTo>
                    <a:pt x="510" y="3823"/>
                    <a:pt x="1463" y="2549"/>
                    <a:pt x="3119" y="1723"/>
                  </a:cubicBezTo>
                  <a:cubicBezTo>
                    <a:pt x="3331" y="1562"/>
                    <a:pt x="3237" y="1229"/>
                    <a:pt x="3014" y="1229"/>
                  </a:cubicBezTo>
                  <a:cubicBezTo>
                    <a:pt x="2969" y="1229"/>
                    <a:pt x="2919" y="1243"/>
                    <a:pt x="2864" y="1275"/>
                  </a:cubicBezTo>
                  <a:cubicBezTo>
                    <a:pt x="1081" y="2233"/>
                    <a:pt x="1" y="3634"/>
                    <a:pt x="1" y="5096"/>
                  </a:cubicBezTo>
                  <a:cubicBezTo>
                    <a:pt x="1" y="6309"/>
                    <a:pt x="699" y="7517"/>
                    <a:pt x="1973" y="8408"/>
                  </a:cubicBezTo>
                  <a:cubicBezTo>
                    <a:pt x="3119" y="9239"/>
                    <a:pt x="4648" y="9810"/>
                    <a:pt x="6370" y="10131"/>
                  </a:cubicBezTo>
                  <a:cubicBezTo>
                    <a:pt x="6243" y="10319"/>
                    <a:pt x="6243" y="10574"/>
                    <a:pt x="6243" y="10829"/>
                  </a:cubicBezTo>
                  <a:cubicBezTo>
                    <a:pt x="6243" y="11593"/>
                    <a:pt x="6625" y="12296"/>
                    <a:pt x="7262" y="12678"/>
                  </a:cubicBezTo>
                  <a:cubicBezTo>
                    <a:pt x="6559" y="12933"/>
                    <a:pt x="5922" y="13315"/>
                    <a:pt x="5478" y="13886"/>
                  </a:cubicBezTo>
                  <a:cubicBezTo>
                    <a:pt x="5157" y="13631"/>
                    <a:pt x="4775" y="13443"/>
                    <a:pt x="4393" y="13315"/>
                  </a:cubicBezTo>
                  <a:cubicBezTo>
                    <a:pt x="4903" y="12933"/>
                    <a:pt x="5285" y="12357"/>
                    <a:pt x="5285" y="11721"/>
                  </a:cubicBezTo>
                  <a:cubicBezTo>
                    <a:pt x="5285" y="10701"/>
                    <a:pt x="4393" y="9876"/>
                    <a:pt x="3374" y="9876"/>
                  </a:cubicBezTo>
                  <a:cubicBezTo>
                    <a:pt x="2355" y="9876"/>
                    <a:pt x="1529" y="10701"/>
                    <a:pt x="1529" y="11721"/>
                  </a:cubicBezTo>
                  <a:cubicBezTo>
                    <a:pt x="1529" y="12357"/>
                    <a:pt x="1845" y="12933"/>
                    <a:pt x="2294" y="13249"/>
                  </a:cubicBezTo>
                  <a:cubicBezTo>
                    <a:pt x="1020" y="13698"/>
                    <a:pt x="256" y="14971"/>
                    <a:pt x="62" y="16306"/>
                  </a:cubicBezTo>
                  <a:cubicBezTo>
                    <a:pt x="62" y="16434"/>
                    <a:pt x="62" y="16500"/>
                    <a:pt x="128" y="16627"/>
                  </a:cubicBezTo>
                  <a:cubicBezTo>
                    <a:pt x="256" y="16689"/>
                    <a:pt x="317" y="16755"/>
                    <a:pt x="444" y="16755"/>
                  </a:cubicBezTo>
                  <a:lnTo>
                    <a:pt x="14013" y="16755"/>
                  </a:lnTo>
                  <a:cubicBezTo>
                    <a:pt x="14329" y="16755"/>
                    <a:pt x="14329" y="16245"/>
                    <a:pt x="14013" y="16245"/>
                  </a:cubicBezTo>
                  <a:lnTo>
                    <a:pt x="12291" y="16245"/>
                  </a:lnTo>
                  <a:cubicBezTo>
                    <a:pt x="12230" y="15542"/>
                    <a:pt x="11975" y="14905"/>
                    <a:pt x="11593" y="14268"/>
                  </a:cubicBezTo>
                  <a:cubicBezTo>
                    <a:pt x="12103" y="13825"/>
                    <a:pt x="12739" y="13631"/>
                    <a:pt x="13438" y="13631"/>
                  </a:cubicBezTo>
                  <a:cubicBezTo>
                    <a:pt x="14141" y="13631"/>
                    <a:pt x="14778" y="13886"/>
                    <a:pt x="15348" y="14334"/>
                  </a:cubicBezTo>
                  <a:cubicBezTo>
                    <a:pt x="15858" y="14844"/>
                    <a:pt x="16179" y="15542"/>
                    <a:pt x="16306" y="16245"/>
                  </a:cubicBezTo>
                  <a:lnTo>
                    <a:pt x="15287" y="16245"/>
                  </a:lnTo>
                  <a:cubicBezTo>
                    <a:pt x="14966" y="16245"/>
                    <a:pt x="14966" y="16755"/>
                    <a:pt x="15287" y="16755"/>
                  </a:cubicBezTo>
                  <a:lnTo>
                    <a:pt x="16306" y="16755"/>
                  </a:lnTo>
                  <a:cubicBezTo>
                    <a:pt x="16434" y="16755"/>
                    <a:pt x="16561" y="16689"/>
                    <a:pt x="16688" y="16627"/>
                  </a:cubicBezTo>
                  <a:cubicBezTo>
                    <a:pt x="16750" y="16500"/>
                    <a:pt x="16816" y="16373"/>
                    <a:pt x="16750" y="16245"/>
                  </a:cubicBezTo>
                  <a:cubicBezTo>
                    <a:pt x="16688" y="15415"/>
                    <a:pt x="16306" y="14650"/>
                    <a:pt x="15731" y="14080"/>
                  </a:cubicBezTo>
                  <a:cubicBezTo>
                    <a:pt x="15348" y="13698"/>
                    <a:pt x="14966" y="13443"/>
                    <a:pt x="14457" y="13315"/>
                  </a:cubicBezTo>
                  <a:cubicBezTo>
                    <a:pt x="14966" y="12933"/>
                    <a:pt x="15287" y="12357"/>
                    <a:pt x="15287" y="11721"/>
                  </a:cubicBezTo>
                  <a:cubicBezTo>
                    <a:pt x="15287" y="10701"/>
                    <a:pt x="14457" y="9876"/>
                    <a:pt x="13438" y="9876"/>
                  </a:cubicBezTo>
                  <a:cubicBezTo>
                    <a:pt x="12418" y="9876"/>
                    <a:pt x="11527" y="10701"/>
                    <a:pt x="11527" y="11721"/>
                  </a:cubicBezTo>
                  <a:cubicBezTo>
                    <a:pt x="11527" y="12357"/>
                    <a:pt x="11848" y="12933"/>
                    <a:pt x="12357" y="13249"/>
                  </a:cubicBezTo>
                  <a:cubicBezTo>
                    <a:pt x="11975" y="13443"/>
                    <a:pt x="11593" y="13631"/>
                    <a:pt x="11272" y="13886"/>
                  </a:cubicBezTo>
                  <a:cubicBezTo>
                    <a:pt x="10829" y="13377"/>
                    <a:pt x="10192" y="12933"/>
                    <a:pt x="9555" y="12740"/>
                  </a:cubicBezTo>
                  <a:cubicBezTo>
                    <a:pt x="10192" y="12296"/>
                    <a:pt x="10574" y="11593"/>
                    <a:pt x="10574" y="10829"/>
                  </a:cubicBezTo>
                  <a:cubicBezTo>
                    <a:pt x="10574" y="10574"/>
                    <a:pt x="10508" y="10319"/>
                    <a:pt x="10446" y="10131"/>
                  </a:cubicBezTo>
                  <a:cubicBezTo>
                    <a:pt x="12164" y="9876"/>
                    <a:pt x="13692" y="9239"/>
                    <a:pt x="14839" y="8408"/>
                  </a:cubicBezTo>
                  <a:cubicBezTo>
                    <a:pt x="16113" y="7517"/>
                    <a:pt x="16816" y="6309"/>
                    <a:pt x="16816" y="5096"/>
                  </a:cubicBezTo>
                  <a:cubicBezTo>
                    <a:pt x="16816" y="3761"/>
                    <a:pt x="15924" y="2421"/>
                    <a:pt x="14268" y="1468"/>
                  </a:cubicBezTo>
                  <a:cubicBezTo>
                    <a:pt x="12739" y="511"/>
                    <a:pt x="10635" y="1"/>
                    <a:pt x="84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9"/>
            <p:cNvSpPr/>
            <p:nvPr/>
          </p:nvSpPr>
          <p:spPr>
            <a:xfrm>
              <a:off x="6350625" y="3005400"/>
              <a:ext cx="68575" cy="62975"/>
            </a:xfrm>
            <a:custGeom>
              <a:rect b="b" l="l" r="r" t="t"/>
              <a:pathLst>
                <a:path extrusionOk="0" h="2519" w="2743">
                  <a:moveTo>
                    <a:pt x="1398" y="472"/>
                  </a:moveTo>
                  <a:cubicBezTo>
                    <a:pt x="1441" y="472"/>
                    <a:pt x="1485" y="475"/>
                    <a:pt x="1529" y="480"/>
                  </a:cubicBezTo>
                  <a:cubicBezTo>
                    <a:pt x="1912" y="608"/>
                    <a:pt x="2166" y="990"/>
                    <a:pt x="2105" y="1372"/>
                  </a:cubicBezTo>
                  <a:cubicBezTo>
                    <a:pt x="2039" y="1754"/>
                    <a:pt x="1723" y="2009"/>
                    <a:pt x="1341" y="2009"/>
                  </a:cubicBezTo>
                  <a:cubicBezTo>
                    <a:pt x="893" y="2009"/>
                    <a:pt x="577" y="1627"/>
                    <a:pt x="577" y="1245"/>
                  </a:cubicBezTo>
                  <a:cubicBezTo>
                    <a:pt x="577" y="780"/>
                    <a:pt x="946" y="472"/>
                    <a:pt x="1398" y="472"/>
                  </a:cubicBezTo>
                  <a:close/>
                  <a:moveTo>
                    <a:pt x="1345" y="0"/>
                  </a:moveTo>
                  <a:cubicBezTo>
                    <a:pt x="1046" y="0"/>
                    <a:pt x="750" y="113"/>
                    <a:pt x="510" y="353"/>
                  </a:cubicBezTo>
                  <a:cubicBezTo>
                    <a:pt x="128" y="669"/>
                    <a:pt x="1" y="1245"/>
                    <a:pt x="194" y="1688"/>
                  </a:cubicBezTo>
                  <a:cubicBezTo>
                    <a:pt x="383" y="2198"/>
                    <a:pt x="831" y="2519"/>
                    <a:pt x="1341" y="2519"/>
                  </a:cubicBezTo>
                  <a:cubicBezTo>
                    <a:pt x="1657" y="2519"/>
                    <a:pt x="1978" y="2391"/>
                    <a:pt x="2166" y="2198"/>
                  </a:cubicBezTo>
                  <a:cubicBezTo>
                    <a:pt x="2676" y="1688"/>
                    <a:pt x="2742" y="924"/>
                    <a:pt x="2294" y="414"/>
                  </a:cubicBezTo>
                  <a:cubicBezTo>
                    <a:pt x="2024" y="144"/>
                    <a:pt x="1682" y="0"/>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p:nvPr/>
          </p:nvSpPr>
          <p:spPr>
            <a:xfrm>
              <a:off x="6312425" y="2965975"/>
              <a:ext cx="143325" cy="142150"/>
            </a:xfrm>
            <a:custGeom>
              <a:rect b="b" l="l" r="r" t="t"/>
              <a:pathLst>
                <a:path extrusionOk="0" h="5686" w="5733">
                  <a:moveTo>
                    <a:pt x="2869" y="462"/>
                  </a:moveTo>
                  <a:lnTo>
                    <a:pt x="3057" y="529"/>
                  </a:lnTo>
                  <a:lnTo>
                    <a:pt x="3185" y="911"/>
                  </a:lnTo>
                  <a:cubicBezTo>
                    <a:pt x="3185" y="972"/>
                    <a:pt x="3251" y="1038"/>
                    <a:pt x="3312" y="1099"/>
                  </a:cubicBezTo>
                  <a:lnTo>
                    <a:pt x="3949" y="1354"/>
                  </a:lnTo>
                  <a:cubicBezTo>
                    <a:pt x="3982" y="1387"/>
                    <a:pt x="4014" y="1404"/>
                    <a:pt x="4046" y="1404"/>
                  </a:cubicBezTo>
                  <a:cubicBezTo>
                    <a:pt x="4078" y="1404"/>
                    <a:pt x="4110" y="1387"/>
                    <a:pt x="4143" y="1354"/>
                  </a:cubicBezTo>
                  <a:lnTo>
                    <a:pt x="4525" y="1166"/>
                  </a:lnTo>
                  <a:lnTo>
                    <a:pt x="4652" y="1293"/>
                  </a:lnTo>
                  <a:lnTo>
                    <a:pt x="4459" y="1675"/>
                  </a:lnTo>
                  <a:cubicBezTo>
                    <a:pt x="4398" y="1736"/>
                    <a:pt x="4398" y="1864"/>
                    <a:pt x="4398" y="1930"/>
                  </a:cubicBezTo>
                  <a:lnTo>
                    <a:pt x="4652" y="2567"/>
                  </a:lnTo>
                  <a:cubicBezTo>
                    <a:pt x="4652" y="2628"/>
                    <a:pt x="4714" y="2694"/>
                    <a:pt x="4780" y="2694"/>
                  </a:cubicBezTo>
                  <a:lnTo>
                    <a:pt x="5223" y="2822"/>
                  </a:lnTo>
                  <a:lnTo>
                    <a:pt x="5223" y="3010"/>
                  </a:lnTo>
                  <a:lnTo>
                    <a:pt x="4780" y="3138"/>
                  </a:lnTo>
                  <a:cubicBezTo>
                    <a:pt x="4714" y="3138"/>
                    <a:pt x="4652" y="3204"/>
                    <a:pt x="4652" y="3265"/>
                  </a:cubicBezTo>
                  <a:lnTo>
                    <a:pt x="4331" y="3902"/>
                  </a:lnTo>
                  <a:cubicBezTo>
                    <a:pt x="4270" y="3968"/>
                    <a:pt x="4270" y="4029"/>
                    <a:pt x="4331" y="4096"/>
                  </a:cubicBezTo>
                  <a:lnTo>
                    <a:pt x="4525" y="4478"/>
                  </a:lnTo>
                  <a:lnTo>
                    <a:pt x="4398" y="4605"/>
                  </a:lnTo>
                  <a:lnTo>
                    <a:pt x="4015" y="4411"/>
                  </a:lnTo>
                  <a:cubicBezTo>
                    <a:pt x="3982" y="4381"/>
                    <a:pt x="3950" y="4366"/>
                    <a:pt x="3919" y="4366"/>
                  </a:cubicBezTo>
                  <a:cubicBezTo>
                    <a:pt x="3887" y="4366"/>
                    <a:pt x="3855" y="4381"/>
                    <a:pt x="3822" y="4411"/>
                  </a:cubicBezTo>
                  <a:lnTo>
                    <a:pt x="3124" y="4605"/>
                  </a:lnTo>
                  <a:cubicBezTo>
                    <a:pt x="3057" y="4605"/>
                    <a:pt x="2996" y="4666"/>
                    <a:pt x="2996" y="4732"/>
                  </a:cubicBezTo>
                  <a:lnTo>
                    <a:pt x="2869" y="5176"/>
                  </a:lnTo>
                  <a:lnTo>
                    <a:pt x="2675" y="5176"/>
                  </a:lnTo>
                  <a:lnTo>
                    <a:pt x="2548" y="4732"/>
                  </a:lnTo>
                  <a:cubicBezTo>
                    <a:pt x="2548" y="4666"/>
                    <a:pt x="2487" y="4605"/>
                    <a:pt x="2421" y="4605"/>
                  </a:cubicBezTo>
                  <a:lnTo>
                    <a:pt x="1784" y="4284"/>
                  </a:lnTo>
                  <a:cubicBezTo>
                    <a:pt x="1753" y="4253"/>
                    <a:pt x="1721" y="4238"/>
                    <a:pt x="1689" y="4238"/>
                  </a:cubicBezTo>
                  <a:cubicBezTo>
                    <a:pt x="1657" y="4238"/>
                    <a:pt x="1626" y="4253"/>
                    <a:pt x="1595" y="4284"/>
                  </a:cubicBezTo>
                  <a:lnTo>
                    <a:pt x="1213" y="4478"/>
                  </a:lnTo>
                  <a:lnTo>
                    <a:pt x="1086" y="4350"/>
                  </a:lnTo>
                  <a:lnTo>
                    <a:pt x="1274" y="3968"/>
                  </a:lnTo>
                  <a:cubicBezTo>
                    <a:pt x="1340" y="3902"/>
                    <a:pt x="1340" y="3841"/>
                    <a:pt x="1340" y="3775"/>
                  </a:cubicBezTo>
                  <a:lnTo>
                    <a:pt x="1086" y="3076"/>
                  </a:lnTo>
                  <a:cubicBezTo>
                    <a:pt x="1086" y="3010"/>
                    <a:pt x="1019" y="3010"/>
                    <a:pt x="958" y="2949"/>
                  </a:cubicBezTo>
                  <a:lnTo>
                    <a:pt x="510" y="2822"/>
                  </a:lnTo>
                  <a:lnTo>
                    <a:pt x="510" y="2628"/>
                  </a:lnTo>
                  <a:lnTo>
                    <a:pt x="958" y="2501"/>
                  </a:lnTo>
                  <a:cubicBezTo>
                    <a:pt x="1019" y="2501"/>
                    <a:pt x="1086" y="2440"/>
                    <a:pt x="1086" y="2373"/>
                  </a:cubicBezTo>
                  <a:lnTo>
                    <a:pt x="1401" y="1736"/>
                  </a:lnTo>
                  <a:cubicBezTo>
                    <a:pt x="1468" y="1675"/>
                    <a:pt x="1468" y="1609"/>
                    <a:pt x="1401" y="1548"/>
                  </a:cubicBezTo>
                  <a:lnTo>
                    <a:pt x="1213" y="1166"/>
                  </a:lnTo>
                  <a:lnTo>
                    <a:pt x="1340" y="1038"/>
                  </a:lnTo>
                  <a:lnTo>
                    <a:pt x="1722" y="1227"/>
                  </a:lnTo>
                  <a:cubicBezTo>
                    <a:pt x="1784" y="1293"/>
                    <a:pt x="1850" y="1293"/>
                    <a:pt x="1977" y="1293"/>
                  </a:cubicBezTo>
                  <a:lnTo>
                    <a:pt x="2614" y="1038"/>
                  </a:lnTo>
                  <a:cubicBezTo>
                    <a:pt x="2675" y="1038"/>
                    <a:pt x="2742" y="972"/>
                    <a:pt x="2742" y="911"/>
                  </a:cubicBezTo>
                  <a:lnTo>
                    <a:pt x="2869" y="462"/>
                  </a:lnTo>
                  <a:close/>
                  <a:moveTo>
                    <a:pt x="2673" y="1"/>
                  </a:moveTo>
                  <a:cubicBezTo>
                    <a:pt x="2588" y="1"/>
                    <a:pt x="2536" y="93"/>
                    <a:pt x="2487" y="147"/>
                  </a:cubicBezTo>
                  <a:lnTo>
                    <a:pt x="2293" y="590"/>
                  </a:lnTo>
                  <a:lnTo>
                    <a:pt x="1911" y="783"/>
                  </a:lnTo>
                  <a:lnTo>
                    <a:pt x="1468" y="529"/>
                  </a:lnTo>
                  <a:cubicBezTo>
                    <a:pt x="1404" y="496"/>
                    <a:pt x="1356" y="479"/>
                    <a:pt x="1307" y="479"/>
                  </a:cubicBezTo>
                  <a:cubicBezTo>
                    <a:pt x="1259" y="479"/>
                    <a:pt x="1210" y="496"/>
                    <a:pt x="1147" y="529"/>
                  </a:cubicBezTo>
                  <a:lnTo>
                    <a:pt x="765" y="911"/>
                  </a:lnTo>
                  <a:cubicBezTo>
                    <a:pt x="703" y="972"/>
                    <a:pt x="637" y="1099"/>
                    <a:pt x="703" y="1227"/>
                  </a:cubicBezTo>
                  <a:lnTo>
                    <a:pt x="892" y="1675"/>
                  </a:lnTo>
                  <a:lnTo>
                    <a:pt x="703" y="2057"/>
                  </a:lnTo>
                  <a:lnTo>
                    <a:pt x="255" y="2185"/>
                  </a:lnTo>
                  <a:cubicBezTo>
                    <a:pt x="128" y="2246"/>
                    <a:pt x="66" y="2312"/>
                    <a:pt x="66" y="2440"/>
                  </a:cubicBezTo>
                  <a:lnTo>
                    <a:pt x="66" y="2949"/>
                  </a:lnTo>
                  <a:cubicBezTo>
                    <a:pt x="0" y="3076"/>
                    <a:pt x="66" y="3204"/>
                    <a:pt x="194" y="3204"/>
                  </a:cubicBezTo>
                  <a:lnTo>
                    <a:pt x="637" y="3392"/>
                  </a:lnTo>
                  <a:lnTo>
                    <a:pt x="831" y="3775"/>
                  </a:lnTo>
                  <a:lnTo>
                    <a:pt x="576" y="4223"/>
                  </a:lnTo>
                  <a:cubicBezTo>
                    <a:pt x="510" y="4350"/>
                    <a:pt x="510" y="4478"/>
                    <a:pt x="576" y="4539"/>
                  </a:cubicBezTo>
                  <a:lnTo>
                    <a:pt x="958" y="4921"/>
                  </a:lnTo>
                  <a:cubicBezTo>
                    <a:pt x="1002" y="4968"/>
                    <a:pt x="1078" y="5012"/>
                    <a:pt x="1165" y="5012"/>
                  </a:cubicBezTo>
                  <a:cubicBezTo>
                    <a:pt x="1200" y="5012"/>
                    <a:pt x="1237" y="5005"/>
                    <a:pt x="1274" y="4987"/>
                  </a:cubicBezTo>
                  <a:lnTo>
                    <a:pt x="1722" y="4794"/>
                  </a:lnTo>
                  <a:lnTo>
                    <a:pt x="2105" y="4987"/>
                  </a:lnTo>
                  <a:lnTo>
                    <a:pt x="2232" y="5431"/>
                  </a:lnTo>
                  <a:cubicBezTo>
                    <a:pt x="2293" y="5558"/>
                    <a:pt x="2359" y="5624"/>
                    <a:pt x="2487" y="5624"/>
                  </a:cubicBezTo>
                  <a:lnTo>
                    <a:pt x="2996" y="5685"/>
                  </a:lnTo>
                  <a:cubicBezTo>
                    <a:pt x="3124" y="5685"/>
                    <a:pt x="3251" y="5624"/>
                    <a:pt x="3251" y="5497"/>
                  </a:cubicBezTo>
                  <a:lnTo>
                    <a:pt x="3440" y="5048"/>
                  </a:lnTo>
                  <a:lnTo>
                    <a:pt x="3822" y="4860"/>
                  </a:lnTo>
                  <a:lnTo>
                    <a:pt x="4270" y="5115"/>
                  </a:lnTo>
                  <a:cubicBezTo>
                    <a:pt x="4334" y="5145"/>
                    <a:pt x="4381" y="5160"/>
                    <a:pt x="4428" y="5160"/>
                  </a:cubicBezTo>
                  <a:cubicBezTo>
                    <a:pt x="4475" y="5160"/>
                    <a:pt x="4522" y="5145"/>
                    <a:pt x="4586" y="5115"/>
                  </a:cubicBezTo>
                  <a:lnTo>
                    <a:pt x="4968" y="4732"/>
                  </a:lnTo>
                  <a:cubicBezTo>
                    <a:pt x="5035" y="4666"/>
                    <a:pt x="5096" y="4539"/>
                    <a:pt x="5035" y="4411"/>
                  </a:cubicBezTo>
                  <a:lnTo>
                    <a:pt x="4841" y="3968"/>
                  </a:lnTo>
                  <a:lnTo>
                    <a:pt x="5035" y="3586"/>
                  </a:lnTo>
                  <a:lnTo>
                    <a:pt x="5478" y="3459"/>
                  </a:lnTo>
                  <a:cubicBezTo>
                    <a:pt x="5605" y="3459"/>
                    <a:pt x="5671" y="3331"/>
                    <a:pt x="5671" y="3204"/>
                  </a:cubicBezTo>
                  <a:lnTo>
                    <a:pt x="5733" y="2694"/>
                  </a:lnTo>
                  <a:cubicBezTo>
                    <a:pt x="5733" y="2567"/>
                    <a:pt x="5671" y="2501"/>
                    <a:pt x="5544" y="2440"/>
                  </a:cubicBezTo>
                  <a:lnTo>
                    <a:pt x="5096" y="2246"/>
                  </a:lnTo>
                  <a:lnTo>
                    <a:pt x="4907" y="1864"/>
                  </a:lnTo>
                  <a:lnTo>
                    <a:pt x="5162" y="1420"/>
                  </a:lnTo>
                  <a:cubicBezTo>
                    <a:pt x="5223" y="1293"/>
                    <a:pt x="5223" y="1227"/>
                    <a:pt x="5162" y="1099"/>
                  </a:cubicBezTo>
                  <a:lnTo>
                    <a:pt x="4780" y="717"/>
                  </a:lnTo>
                  <a:cubicBezTo>
                    <a:pt x="4733" y="674"/>
                    <a:pt x="4656" y="629"/>
                    <a:pt x="4570" y="629"/>
                  </a:cubicBezTo>
                  <a:cubicBezTo>
                    <a:pt x="4534" y="629"/>
                    <a:pt x="4496" y="637"/>
                    <a:pt x="4459" y="656"/>
                  </a:cubicBezTo>
                  <a:lnTo>
                    <a:pt x="4015" y="845"/>
                  </a:lnTo>
                  <a:lnTo>
                    <a:pt x="3633" y="656"/>
                  </a:lnTo>
                  <a:lnTo>
                    <a:pt x="3506" y="208"/>
                  </a:lnTo>
                  <a:cubicBezTo>
                    <a:pt x="3440" y="80"/>
                    <a:pt x="3378" y="19"/>
                    <a:pt x="3251" y="19"/>
                  </a:cubicBezTo>
                  <a:lnTo>
                    <a:pt x="2742" y="19"/>
                  </a:lnTo>
                  <a:cubicBezTo>
                    <a:pt x="2717" y="6"/>
                    <a:pt x="2694" y="1"/>
                    <a:pt x="26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p:nvPr/>
          </p:nvSpPr>
          <p:spPr>
            <a:xfrm>
              <a:off x="6460575" y="2988725"/>
              <a:ext cx="116200" cy="119400"/>
            </a:xfrm>
            <a:custGeom>
              <a:rect b="b" l="l" r="r" t="t"/>
              <a:pathLst>
                <a:path extrusionOk="0" h="4776" w="4648">
                  <a:moveTo>
                    <a:pt x="2421" y="510"/>
                  </a:moveTo>
                  <a:lnTo>
                    <a:pt x="2675" y="572"/>
                  </a:lnTo>
                  <a:lnTo>
                    <a:pt x="2737" y="1020"/>
                  </a:lnTo>
                  <a:cubicBezTo>
                    <a:pt x="2737" y="1081"/>
                    <a:pt x="2803" y="1147"/>
                    <a:pt x="2864" y="1208"/>
                  </a:cubicBezTo>
                  <a:lnTo>
                    <a:pt x="3373" y="1530"/>
                  </a:lnTo>
                  <a:cubicBezTo>
                    <a:pt x="3373" y="1530"/>
                    <a:pt x="3440" y="1591"/>
                    <a:pt x="3501" y="1591"/>
                  </a:cubicBezTo>
                  <a:lnTo>
                    <a:pt x="4010" y="1530"/>
                  </a:lnTo>
                  <a:lnTo>
                    <a:pt x="4077" y="1718"/>
                  </a:lnTo>
                  <a:lnTo>
                    <a:pt x="3694" y="2039"/>
                  </a:lnTo>
                  <a:cubicBezTo>
                    <a:pt x="3628" y="2100"/>
                    <a:pt x="3628" y="2166"/>
                    <a:pt x="3628" y="2228"/>
                  </a:cubicBezTo>
                  <a:lnTo>
                    <a:pt x="3567" y="2865"/>
                  </a:lnTo>
                  <a:cubicBezTo>
                    <a:pt x="3567" y="2931"/>
                    <a:pt x="3567" y="2931"/>
                    <a:pt x="3628" y="2992"/>
                  </a:cubicBezTo>
                  <a:lnTo>
                    <a:pt x="3883" y="3374"/>
                  </a:lnTo>
                  <a:lnTo>
                    <a:pt x="3756" y="3568"/>
                  </a:lnTo>
                  <a:lnTo>
                    <a:pt x="3312" y="3440"/>
                  </a:lnTo>
                  <a:cubicBezTo>
                    <a:pt x="3279" y="3407"/>
                    <a:pt x="3247" y="3391"/>
                    <a:pt x="3215" y="3391"/>
                  </a:cubicBezTo>
                  <a:cubicBezTo>
                    <a:pt x="3184" y="3391"/>
                    <a:pt x="3152" y="3407"/>
                    <a:pt x="3119" y="3440"/>
                  </a:cubicBezTo>
                  <a:lnTo>
                    <a:pt x="2548" y="3695"/>
                  </a:lnTo>
                  <a:lnTo>
                    <a:pt x="2421" y="3822"/>
                  </a:lnTo>
                  <a:lnTo>
                    <a:pt x="2227" y="4266"/>
                  </a:lnTo>
                  <a:lnTo>
                    <a:pt x="1972" y="4205"/>
                  </a:lnTo>
                  <a:lnTo>
                    <a:pt x="1911" y="3756"/>
                  </a:lnTo>
                  <a:cubicBezTo>
                    <a:pt x="1911" y="3695"/>
                    <a:pt x="1845" y="3629"/>
                    <a:pt x="1784" y="3568"/>
                  </a:cubicBezTo>
                  <a:lnTo>
                    <a:pt x="1274" y="3247"/>
                  </a:lnTo>
                  <a:cubicBezTo>
                    <a:pt x="1274" y="3247"/>
                    <a:pt x="1208" y="3186"/>
                    <a:pt x="1147" y="3186"/>
                  </a:cubicBezTo>
                  <a:lnTo>
                    <a:pt x="637" y="3247"/>
                  </a:lnTo>
                  <a:lnTo>
                    <a:pt x="571" y="3058"/>
                  </a:lnTo>
                  <a:lnTo>
                    <a:pt x="953" y="2737"/>
                  </a:lnTo>
                  <a:cubicBezTo>
                    <a:pt x="1019" y="2676"/>
                    <a:pt x="1019" y="2610"/>
                    <a:pt x="1019" y="2549"/>
                  </a:cubicBezTo>
                  <a:lnTo>
                    <a:pt x="1080" y="1912"/>
                  </a:lnTo>
                  <a:cubicBezTo>
                    <a:pt x="1080" y="1845"/>
                    <a:pt x="1019" y="1845"/>
                    <a:pt x="1019" y="1784"/>
                  </a:cubicBezTo>
                  <a:lnTo>
                    <a:pt x="765" y="1402"/>
                  </a:lnTo>
                  <a:lnTo>
                    <a:pt x="892" y="1208"/>
                  </a:lnTo>
                  <a:lnTo>
                    <a:pt x="1335" y="1336"/>
                  </a:lnTo>
                  <a:cubicBezTo>
                    <a:pt x="1368" y="1369"/>
                    <a:pt x="1400" y="1386"/>
                    <a:pt x="1432" y="1386"/>
                  </a:cubicBezTo>
                  <a:cubicBezTo>
                    <a:pt x="1464" y="1386"/>
                    <a:pt x="1496" y="1369"/>
                    <a:pt x="1529" y="1336"/>
                  </a:cubicBezTo>
                  <a:lnTo>
                    <a:pt x="2100" y="1081"/>
                  </a:lnTo>
                  <a:lnTo>
                    <a:pt x="2227" y="954"/>
                  </a:lnTo>
                  <a:lnTo>
                    <a:pt x="2421" y="510"/>
                  </a:lnTo>
                  <a:close/>
                  <a:moveTo>
                    <a:pt x="2293" y="1"/>
                  </a:moveTo>
                  <a:cubicBezTo>
                    <a:pt x="2166" y="1"/>
                    <a:pt x="2100" y="62"/>
                    <a:pt x="2038" y="128"/>
                  </a:cubicBezTo>
                  <a:lnTo>
                    <a:pt x="1784" y="638"/>
                  </a:lnTo>
                  <a:lnTo>
                    <a:pt x="1401" y="826"/>
                  </a:lnTo>
                  <a:lnTo>
                    <a:pt x="892" y="638"/>
                  </a:lnTo>
                  <a:cubicBezTo>
                    <a:pt x="765" y="638"/>
                    <a:pt x="698" y="638"/>
                    <a:pt x="637" y="765"/>
                  </a:cubicBezTo>
                  <a:lnTo>
                    <a:pt x="255" y="1208"/>
                  </a:lnTo>
                  <a:cubicBezTo>
                    <a:pt x="189" y="1275"/>
                    <a:pt x="189" y="1402"/>
                    <a:pt x="255" y="1530"/>
                  </a:cubicBezTo>
                  <a:lnTo>
                    <a:pt x="571" y="1973"/>
                  </a:lnTo>
                  <a:lnTo>
                    <a:pt x="571" y="2421"/>
                  </a:lnTo>
                  <a:lnTo>
                    <a:pt x="128" y="2737"/>
                  </a:lnTo>
                  <a:cubicBezTo>
                    <a:pt x="0" y="2803"/>
                    <a:pt x="0" y="2931"/>
                    <a:pt x="61" y="3058"/>
                  </a:cubicBezTo>
                  <a:lnTo>
                    <a:pt x="255" y="3629"/>
                  </a:lnTo>
                  <a:cubicBezTo>
                    <a:pt x="316" y="3695"/>
                    <a:pt x="382" y="3756"/>
                    <a:pt x="510" y="3756"/>
                  </a:cubicBezTo>
                  <a:lnTo>
                    <a:pt x="1080" y="3695"/>
                  </a:lnTo>
                  <a:lnTo>
                    <a:pt x="1463" y="3950"/>
                  </a:lnTo>
                  <a:lnTo>
                    <a:pt x="1529" y="4521"/>
                  </a:lnTo>
                  <a:cubicBezTo>
                    <a:pt x="1529" y="4587"/>
                    <a:pt x="1656" y="4648"/>
                    <a:pt x="1717" y="4714"/>
                  </a:cubicBezTo>
                  <a:lnTo>
                    <a:pt x="2354" y="4775"/>
                  </a:lnTo>
                  <a:cubicBezTo>
                    <a:pt x="2482" y="4775"/>
                    <a:pt x="2548" y="4714"/>
                    <a:pt x="2609" y="4648"/>
                  </a:cubicBezTo>
                  <a:lnTo>
                    <a:pt x="2864" y="4138"/>
                  </a:lnTo>
                  <a:lnTo>
                    <a:pt x="3246" y="3950"/>
                  </a:lnTo>
                  <a:lnTo>
                    <a:pt x="3756" y="4138"/>
                  </a:lnTo>
                  <a:cubicBezTo>
                    <a:pt x="3883" y="4138"/>
                    <a:pt x="3949" y="4138"/>
                    <a:pt x="4010" y="4011"/>
                  </a:cubicBezTo>
                  <a:lnTo>
                    <a:pt x="4393" y="3568"/>
                  </a:lnTo>
                  <a:cubicBezTo>
                    <a:pt x="4459" y="3501"/>
                    <a:pt x="4459" y="3374"/>
                    <a:pt x="4393" y="3247"/>
                  </a:cubicBezTo>
                  <a:lnTo>
                    <a:pt x="4077" y="2803"/>
                  </a:lnTo>
                  <a:lnTo>
                    <a:pt x="4077" y="2355"/>
                  </a:lnTo>
                  <a:lnTo>
                    <a:pt x="4520" y="2039"/>
                  </a:lnTo>
                  <a:cubicBezTo>
                    <a:pt x="4647" y="1973"/>
                    <a:pt x="4647" y="1845"/>
                    <a:pt x="4586" y="1718"/>
                  </a:cubicBezTo>
                  <a:lnTo>
                    <a:pt x="4393" y="1147"/>
                  </a:lnTo>
                  <a:cubicBezTo>
                    <a:pt x="4331" y="1081"/>
                    <a:pt x="4265" y="1020"/>
                    <a:pt x="4138" y="1020"/>
                  </a:cubicBezTo>
                  <a:lnTo>
                    <a:pt x="3567" y="1081"/>
                  </a:lnTo>
                  <a:lnTo>
                    <a:pt x="3185" y="826"/>
                  </a:lnTo>
                  <a:lnTo>
                    <a:pt x="3119" y="256"/>
                  </a:lnTo>
                  <a:cubicBezTo>
                    <a:pt x="3058" y="189"/>
                    <a:pt x="2991" y="128"/>
                    <a:pt x="2864" y="62"/>
                  </a:cubicBezTo>
                  <a:lnTo>
                    <a:pt x="22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9"/>
            <p:cNvSpPr/>
            <p:nvPr/>
          </p:nvSpPr>
          <p:spPr>
            <a:xfrm>
              <a:off x="6492425" y="3024050"/>
              <a:ext cx="52500" cy="48775"/>
            </a:xfrm>
            <a:custGeom>
              <a:rect b="b" l="l" r="r" t="t"/>
              <a:pathLst>
                <a:path extrusionOk="0" h="1951" w="2100">
                  <a:moveTo>
                    <a:pt x="1052" y="509"/>
                  </a:moveTo>
                  <a:cubicBezTo>
                    <a:pt x="1154" y="509"/>
                    <a:pt x="1256" y="545"/>
                    <a:pt x="1335" y="626"/>
                  </a:cubicBezTo>
                  <a:cubicBezTo>
                    <a:pt x="1590" y="753"/>
                    <a:pt x="1590" y="1136"/>
                    <a:pt x="1401" y="1324"/>
                  </a:cubicBezTo>
                  <a:cubicBezTo>
                    <a:pt x="1305" y="1421"/>
                    <a:pt x="1192" y="1469"/>
                    <a:pt x="1081" y="1469"/>
                  </a:cubicBezTo>
                  <a:cubicBezTo>
                    <a:pt x="970" y="1469"/>
                    <a:pt x="859" y="1421"/>
                    <a:pt x="764" y="1324"/>
                  </a:cubicBezTo>
                  <a:cubicBezTo>
                    <a:pt x="571" y="1197"/>
                    <a:pt x="510" y="881"/>
                    <a:pt x="698" y="687"/>
                  </a:cubicBezTo>
                  <a:cubicBezTo>
                    <a:pt x="772" y="578"/>
                    <a:pt x="912" y="509"/>
                    <a:pt x="1052" y="509"/>
                  </a:cubicBezTo>
                  <a:close/>
                  <a:moveTo>
                    <a:pt x="1019" y="1"/>
                  </a:moveTo>
                  <a:cubicBezTo>
                    <a:pt x="674" y="1"/>
                    <a:pt x="337" y="179"/>
                    <a:pt x="189" y="560"/>
                  </a:cubicBezTo>
                  <a:cubicBezTo>
                    <a:pt x="0" y="1008"/>
                    <a:pt x="127" y="1452"/>
                    <a:pt x="443" y="1773"/>
                  </a:cubicBezTo>
                  <a:cubicBezTo>
                    <a:pt x="630" y="1882"/>
                    <a:pt x="858" y="1950"/>
                    <a:pt x="1079" y="1950"/>
                  </a:cubicBezTo>
                  <a:cubicBezTo>
                    <a:pt x="1238" y="1950"/>
                    <a:pt x="1394" y="1915"/>
                    <a:pt x="1529" y="1834"/>
                  </a:cubicBezTo>
                  <a:cubicBezTo>
                    <a:pt x="1911" y="1579"/>
                    <a:pt x="2099" y="1136"/>
                    <a:pt x="1972" y="687"/>
                  </a:cubicBezTo>
                  <a:cubicBezTo>
                    <a:pt x="1835" y="243"/>
                    <a:pt x="1422" y="1"/>
                    <a:pt x="1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29"/>
          <p:cNvSpPr/>
          <p:nvPr/>
        </p:nvSpPr>
        <p:spPr>
          <a:xfrm>
            <a:off x="3119284" y="3884877"/>
            <a:ext cx="521122" cy="521081"/>
          </a:xfrm>
          <a:custGeom>
            <a:rect b="b" l="l" r="r" t="t"/>
            <a:pathLst>
              <a:path extrusionOk="0" h="16755" w="16755">
                <a:moveTo>
                  <a:pt x="7073" y="511"/>
                </a:moveTo>
                <a:cubicBezTo>
                  <a:pt x="7389" y="511"/>
                  <a:pt x="7644" y="765"/>
                  <a:pt x="7644" y="1020"/>
                </a:cubicBezTo>
                <a:cubicBezTo>
                  <a:pt x="7644" y="1341"/>
                  <a:pt x="7389" y="1596"/>
                  <a:pt x="7073" y="1596"/>
                </a:cubicBezTo>
                <a:cubicBezTo>
                  <a:pt x="6819" y="1596"/>
                  <a:pt x="6564" y="1341"/>
                  <a:pt x="6564" y="1020"/>
                </a:cubicBezTo>
                <a:cubicBezTo>
                  <a:pt x="6564" y="765"/>
                  <a:pt x="6819" y="511"/>
                  <a:pt x="7073" y="511"/>
                </a:cubicBezTo>
                <a:close/>
                <a:moveTo>
                  <a:pt x="13504" y="1851"/>
                </a:moveTo>
                <a:cubicBezTo>
                  <a:pt x="13825" y="1851"/>
                  <a:pt x="14080" y="2105"/>
                  <a:pt x="14080" y="2360"/>
                </a:cubicBezTo>
                <a:cubicBezTo>
                  <a:pt x="14080" y="2676"/>
                  <a:pt x="13825" y="2931"/>
                  <a:pt x="13504" y="2931"/>
                </a:cubicBezTo>
                <a:cubicBezTo>
                  <a:pt x="13188" y="2931"/>
                  <a:pt x="12933" y="2676"/>
                  <a:pt x="12933" y="2360"/>
                </a:cubicBezTo>
                <a:cubicBezTo>
                  <a:pt x="12933" y="2105"/>
                  <a:pt x="13188" y="1851"/>
                  <a:pt x="13504" y="1851"/>
                </a:cubicBezTo>
                <a:close/>
                <a:moveTo>
                  <a:pt x="2421" y="4526"/>
                </a:moveTo>
                <a:cubicBezTo>
                  <a:pt x="2676" y="4526"/>
                  <a:pt x="2931" y="4781"/>
                  <a:pt x="2931" y="5096"/>
                </a:cubicBezTo>
                <a:cubicBezTo>
                  <a:pt x="2931" y="5417"/>
                  <a:pt x="2676" y="5672"/>
                  <a:pt x="2360" y="5672"/>
                </a:cubicBezTo>
                <a:cubicBezTo>
                  <a:pt x="2105" y="5672"/>
                  <a:pt x="1851" y="5417"/>
                  <a:pt x="1851" y="5096"/>
                </a:cubicBezTo>
                <a:cubicBezTo>
                  <a:pt x="1851" y="4781"/>
                  <a:pt x="2105" y="4526"/>
                  <a:pt x="2421" y="4526"/>
                </a:cubicBezTo>
                <a:close/>
                <a:moveTo>
                  <a:pt x="8347" y="6564"/>
                </a:moveTo>
                <a:cubicBezTo>
                  <a:pt x="8918" y="6564"/>
                  <a:pt x="9366" y="6946"/>
                  <a:pt x="9428" y="7517"/>
                </a:cubicBezTo>
                <a:lnTo>
                  <a:pt x="8984" y="7201"/>
                </a:lnTo>
                <a:cubicBezTo>
                  <a:pt x="8924" y="7161"/>
                  <a:pt x="8864" y="7146"/>
                  <a:pt x="8805" y="7146"/>
                </a:cubicBezTo>
                <a:cubicBezTo>
                  <a:pt x="8673" y="7146"/>
                  <a:pt x="8542" y="7220"/>
                  <a:pt x="8408" y="7262"/>
                </a:cubicBezTo>
                <a:cubicBezTo>
                  <a:pt x="8093" y="7328"/>
                  <a:pt x="7328" y="7583"/>
                  <a:pt x="7262" y="7644"/>
                </a:cubicBezTo>
                <a:cubicBezTo>
                  <a:pt x="7262" y="7007"/>
                  <a:pt x="7710" y="6564"/>
                  <a:pt x="8347" y="6564"/>
                </a:cubicBezTo>
                <a:close/>
                <a:moveTo>
                  <a:pt x="14971" y="7262"/>
                </a:moveTo>
                <a:cubicBezTo>
                  <a:pt x="15287" y="7262"/>
                  <a:pt x="15542" y="7517"/>
                  <a:pt x="15542" y="7838"/>
                </a:cubicBezTo>
                <a:cubicBezTo>
                  <a:pt x="15542" y="8154"/>
                  <a:pt x="15287" y="8408"/>
                  <a:pt x="14971" y="8408"/>
                </a:cubicBezTo>
                <a:cubicBezTo>
                  <a:pt x="14650" y="8408"/>
                  <a:pt x="14396" y="8154"/>
                  <a:pt x="14396" y="7838"/>
                </a:cubicBezTo>
                <a:cubicBezTo>
                  <a:pt x="14396" y="7517"/>
                  <a:pt x="14650" y="7262"/>
                  <a:pt x="14971" y="7262"/>
                </a:cubicBezTo>
                <a:close/>
                <a:moveTo>
                  <a:pt x="8791" y="7644"/>
                </a:moveTo>
                <a:lnTo>
                  <a:pt x="9366" y="8026"/>
                </a:lnTo>
                <a:cubicBezTo>
                  <a:pt x="9200" y="8489"/>
                  <a:pt x="8761" y="8729"/>
                  <a:pt x="8323" y="8729"/>
                </a:cubicBezTo>
                <a:cubicBezTo>
                  <a:pt x="7917" y="8729"/>
                  <a:pt x="7512" y="8522"/>
                  <a:pt x="7328" y="8093"/>
                </a:cubicBezTo>
                <a:lnTo>
                  <a:pt x="8791" y="7644"/>
                </a:lnTo>
                <a:close/>
                <a:moveTo>
                  <a:pt x="8283" y="5387"/>
                </a:moveTo>
                <a:cubicBezTo>
                  <a:pt x="8599" y="5387"/>
                  <a:pt x="8919" y="5438"/>
                  <a:pt x="9239" y="5545"/>
                </a:cubicBezTo>
                <a:cubicBezTo>
                  <a:pt x="10829" y="6054"/>
                  <a:pt x="11659" y="7710"/>
                  <a:pt x="11150" y="9300"/>
                </a:cubicBezTo>
                <a:cubicBezTo>
                  <a:pt x="11022" y="9749"/>
                  <a:pt x="10768" y="10131"/>
                  <a:pt x="10447" y="10513"/>
                </a:cubicBezTo>
                <a:cubicBezTo>
                  <a:pt x="10258" y="9810"/>
                  <a:pt x="9810" y="9239"/>
                  <a:pt x="9239" y="8984"/>
                </a:cubicBezTo>
                <a:cubicBezTo>
                  <a:pt x="9682" y="8663"/>
                  <a:pt x="9937" y="8154"/>
                  <a:pt x="9937" y="7644"/>
                </a:cubicBezTo>
                <a:cubicBezTo>
                  <a:pt x="9937" y="6752"/>
                  <a:pt x="9239" y="6054"/>
                  <a:pt x="8347" y="6054"/>
                </a:cubicBezTo>
                <a:cubicBezTo>
                  <a:pt x="7456" y="6054"/>
                  <a:pt x="6752" y="6752"/>
                  <a:pt x="6752" y="7644"/>
                </a:cubicBezTo>
                <a:cubicBezTo>
                  <a:pt x="6752" y="8154"/>
                  <a:pt x="7007" y="8663"/>
                  <a:pt x="7456" y="8984"/>
                </a:cubicBezTo>
                <a:cubicBezTo>
                  <a:pt x="6819" y="9239"/>
                  <a:pt x="6370" y="9810"/>
                  <a:pt x="6243" y="10513"/>
                </a:cubicBezTo>
                <a:cubicBezTo>
                  <a:pt x="5417" y="9749"/>
                  <a:pt x="5163" y="8475"/>
                  <a:pt x="5479" y="7456"/>
                </a:cubicBezTo>
                <a:cubicBezTo>
                  <a:pt x="5733" y="6691"/>
                  <a:pt x="6243" y="6054"/>
                  <a:pt x="7007" y="5672"/>
                </a:cubicBezTo>
                <a:cubicBezTo>
                  <a:pt x="7416" y="5486"/>
                  <a:pt x="7845" y="5387"/>
                  <a:pt x="8283" y="5387"/>
                </a:cubicBezTo>
                <a:close/>
                <a:moveTo>
                  <a:pt x="1020" y="11277"/>
                </a:moveTo>
                <a:cubicBezTo>
                  <a:pt x="1341" y="11277"/>
                  <a:pt x="1596" y="11532"/>
                  <a:pt x="1596" y="11848"/>
                </a:cubicBezTo>
                <a:cubicBezTo>
                  <a:pt x="1596" y="12169"/>
                  <a:pt x="1341" y="12424"/>
                  <a:pt x="1020" y="12424"/>
                </a:cubicBezTo>
                <a:cubicBezTo>
                  <a:pt x="704" y="12424"/>
                  <a:pt x="449" y="12169"/>
                  <a:pt x="449" y="11848"/>
                </a:cubicBezTo>
                <a:cubicBezTo>
                  <a:pt x="449" y="11532"/>
                  <a:pt x="704" y="11277"/>
                  <a:pt x="1020" y="11277"/>
                </a:cubicBezTo>
                <a:close/>
                <a:moveTo>
                  <a:pt x="6564" y="13504"/>
                </a:moveTo>
                <a:cubicBezTo>
                  <a:pt x="6880" y="13504"/>
                  <a:pt x="7073" y="13759"/>
                  <a:pt x="7073" y="14080"/>
                </a:cubicBezTo>
                <a:cubicBezTo>
                  <a:pt x="7073" y="14396"/>
                  <a:pt x="6880" y="14650"/>
                  <a:pt x="6564" y="14650"/>
                </a:cubicBezTo>
                <a:cubicBezTo>
                  <a:pt x="6243" y="14650"/>
                  <a:pt x="5988" y="14396"/>
                  <a:pt x="5988" y="14080"/>
                </a:cubicBezTo>
                <a:cubicBezTo>
                  <a:pt x="5988" y="13759"/>
                  <a:pt x="6243" y="13504"/>
                  <a:pt x="6564" y="13504"/>
                </a:cubicBezTo>
                <a:close/>
                <a:moveTo>
                  <a:pt x="15670" y="15160"/>
                </a:moveTo>
                <a:cubicBezTo>
                  <a:pt x="15991" y="15160"/>
                  <a:pt x="16245" y="15415"/>
                  <a:pt x="16245" y="15736"/>
                </a:cubicBezTo>
                <a:cubicBezTo>
                  <a:pt x="16245" y="15991"/>
                  <a:pt x="15991" y="16245"/>
                  <a:pt x="15670" y="16245"/>
                </a:cubicBezTo>
                <a:cubicBezTo>
                  <a:pt x="15415" y="16245"/>
                  <a:pt x="15160" y="15991"/>
                  <a:pt x="15160" y="15736"/>
                </a:cubicBezTo>
                <a:cubicBezTo>
                  <a:pt x="15160" y="15415"/>
                  <a:pt x="15415" y="15160"/>
                  <a:pt x="15670" y="15160"/>
                </a:cubicBezTo>
                <a:close/>
                <a:moveTo>
                  <a:pt x="7073" y="1"/>
                </a:moveTo>
                <a:cubicBezTo>
                  <a:pt x="6498" y="1"/>
                  <a:pt x="6054" y="449"/>
                  <a:pt x="6054" y="1020"/>
                </a:cubicBezTo>
                <a:cubicBezTo>
                  <a:pt x="6054" y="1596"/>
                  <a:pt x="6498" y="2039"/>
                  <a:pt x="7007" y="2105"/>
                </a:cubicBezTo>
                <a:lnTo>
                  <a:pt x="7517" y="4969"/>
                </a:lnTo>
                <a:cubicBezTo>
                  <a:pt x="6691" y="5163"/>
                  <a:pt x="5927" y="5672"/>
                  <a:pt x="5479" y="6370"/>
                </a:cubicBezTo>
                <a:lnTo>
                  <a:pt x="3440" y="5351"/>
                </a:lnTo>
                <a:lnTo>
                  <a:pt x="3440" y="5096"/>
                </a:lnTo>
                <a:cubicBezTo>
                  <a:pt x="3440" y="4526"/>
                  <a:pt x="2997" y="4077"/>
                  <a:pt x="2421" y="4016"/>
                </a:cubicBezTo>
                <a:cubicBezTo>
                  <a:pt x="1851" y="4016"/>
                  <a:pt x="1341" y="4526"/>
                  <a:pt x="1341" y="5096"/>
                </a:cubicBezTo>
                <a:cubicBezTo>
                  <a:pt x="1341" y="5672"/>
                  <a:pt x="1784" y="6116"/>
                  <a:pt x="2421" y="6116"/>
                </a:cubicBezTo>
                <a:cubicBezTo>
                  <a:pt x="2742" y="6116"/>
                  <a:pt x="2997" y="5988"/>
                  <a:pt x="3186" y="5800"/>
                </a:cubicBezTo>
                <a:lnTo>
                  <a:pt x="5224" y="6819"/>
                </a:lnTo>
                <a:cubicBezTo>
                  <a:pt x="4780" y="7644"/>
                  <a:pt x="4714" y="8602"/>
                  <a:pt x="5035" y="9494"/>
                </a:cubicBezTo>
                <a:lnTo>
                  <a:pt x="1851" y="11150"/>
                </a:lnTo>
                <a:cubicBezTo>
                  <a:pt x="1657" y="10956"/>
                  <a:pt x="1341" y="10768"/>
                  <a:pt x="1020" y="10768"/>
                </a:cubicBezTo>
                <a:cubicBezTo>
                  <a:pt x="449" y="10768"/>
                  <a:pt x="1" y="11277"/>
                  <a:pt x="1" y="11848"/>
                </a:cubicBezTo>
                <a:cubicBezTo>
                  <a:pt x="1" y="12424"/>
                  <a:pt x="449" y="12867"/>
                  <a:pt x="1020" y="12867"/>
                </a:cubicBezTo>
                <a:cubicBezTo>
                  <a:pt x="1596" y="12867"/>
                  <a:pt x="2105" y="12424"/>
                  <a:pt x="2105" y="11848"/>
                </a:cubicBezTo>
                <a:cubicBezTo>
                  <a:pt x="2105" y="11787"/>
                  <a:pt x="2039" y="11659"/>
                  <a:pt x="2039" y="11593"/>
                </a:cubicBezTo>
                <a:lnTo>
                  <a:pt x="5224" y="9937"/>
                </a:lnTo>
                <a:cubicBezTo>
                  <a:pt x="5606" y="10701"/>
                  <a:pt x="6243" y="11277"/>
                  <a:pt x="7007" y="11593"/>
                </a:cubicBezTo>
                <a:lnTo>
                  <a:pt x="6625" y="12994"/>
                </a:lnTo>
                <a:lnTo>
                  <a:pt x="6564" y="12994"/>
                </a:lnTo>
                <a:cubicBezTo>
                  <a:pt x="5988" y="12994"/>
                  <a:pt x="5479" y="13504"/>
                  <a:pt x="5479" y="14080"/>
                </a:cubicBezTo>
                <a:cubicBezTo>
                  <a:pt x="5479" y="14650"/>
                  <a:pt x="5988" y="15099"/>
                  <a:pt x="6564" y="15099"/>
                </a:cubicBezTo>
                <a:cubicBezTo>
                  <a:pt x="7135" y="15099"/>
                  <a:pt x="7583" y="14650"/>
                  <a:pt x="7583" y="14080"/>
                </a:cubicBezTo>
                <a:cubicBezTo>
                  <a:pt x="7583" y="13698"/>
                  <a:pt x="7389" y="13315"/>
                  <a:pt x="7073" y="13122"/>
                </a:cubicBezTo>
                <a:lnTo>
                  <a:pt x="7517" y="11721"/>
                </a:lnTo>
                <a:cubicBezTo>
                  <a:pt x="7838" y="11848"/>
                  <a:pt x="8220" y="11848"/>
                  <a:pt x="8536" y="11848"/>
                </a:cubicBezTo>
                <a:cubicBezTo>
                  <a:pt x="8857" y="11848"/>
                  <a:pt x="8857" y="11338"/>
                  <a:pt x="8536" y="11338"/>
                </a:cubicBezTo>
                <a:cubicBezTo>
                  <a:pt x="8452" y="11347"/>
                  <a:pt x="8367" y="11351"/>
                  <a:pt x="8281" y="11351"/>
                </a:cubicBezTo>
                <a:cubicBezTo>
                  <a:pt x="7718" y="11351"/>
                  <a:pt x="7134" y="11169"/>
                  <a:pt x="6691" y="10895"/>
                </a:cubicBezTo>
                <a:cubicBezTo>
                  <a:pt x="6752" y="10003"/>
                  <a:pt x="7456" y="9239"/>
                  <a:pt x="8347" y="9239"/>
                </a:cubicBezTo>
                <a:cubicBezTo>
                  <a:pt x="9239" y="9239"/>
                  <a:pt x="9937" y="10003"/>
                  <a:pt x="10003" y="10829"/>
                </a:cubicBezTo>
                <a:cubicBezTo>
                  <a:pt x="9876" y="10895"/>
                  <a:pt x="9749" y="11022"/>
                  <a:pt x="9621" y="11084"/>
                </a:cubicBezTo>
                <a:cubicBezTo>
                  <a:pt x="9398" y="11195"/>
                  <a:pt x="9515" y="11555"/>
                  <a:pt x="9765" y="11555"/>
                </a:cubicBezTo>
                <a:cubicBezTo>
                  <a:pt x="9799" y="11555"/>
                  <a:pt x="9837" y="11548"/>
                  <a:pt x="9876" y="11532"/>
                </a:cubicBezTo>
                <a:cubicBezTo>
                  <a:pt x="10192" y="11338"/>
                  <a:pt x="10447" y="11150"/>
                  <a:pt x="10701" y="10895"/>
                </a:cubicBezTo>
                <a:lnTo>
                  <a:pt x="14778" y="15160"/>
                </a:lnTo>
                <a:cubicBezTo>
                  <a:pt x="14717" y="15287"/>
                  <a:pt x="14650" y="15481"/>
                  <a:pt x="14650" y="15736"/>
                </a:cubicBezTo>
                <a:cubicBezTo>
                  <a:pt x="14650" y="16306"/>
                  <a:pt x="15099" y="16755"/>
                  <a:pt x="15670" y="16755"/>
                </a:cubicBezTo>
                <a:cubicBezTo>
                  <a:pt x="16245" y="16755"/>
                  <a:pt x="16755" y="16306"/>
                  <a:pt x="16755" y="15736"/>
                </a:cubicBezTo>
                <a:cubicBezTo>
                  <a:pt x="16755" y="15160"/>
                  <a:pt x="16245" y="14650"/>
                  <a:pt x="15670" y="14650"/>
                </a:cubicBezTo>
                <a:cubicBezTo>
                  <a:pt x="15481" y="14650"/>
                  <a:pt x="15287" y="14717"/>
                  <a:pt x="15160" y="14778"/>
                </a:cubicBezTo>
                <a:lnTo>
                  <a:pt x="11022" y="10574"/>
                </a:lnTo>
                <a:cubicBezTo>
                  <a:pt x="11532" y="9937"/>
                  <a:pt x="11787" y="9173"/>
                  <a:pt x="11787" y="8347"/>
                </a:cubicBezTo>
                <a:lnTo>
                  <a:pt x="13952" y="8154"/>
                </a:lnTo>
                <a:cubicBezTo>
                  <a:pt x="14080" y="8602"/>
                  <a:pt x="14523" y="8857"/>
                  <a:pt x="14971" y="8857"/>
                </a:cubicBezTo>
                <a:cubicBezTo>
                  <a:pt x="15542" y="8857"/>
                  <a:pt x="15991" y="8408"/>
                  <a:pt x="15991" y="7838"/>
                </a:cubicBezTo>
                <a:cubicBezTo>
                  <a:pt x="15991" y="7262"/>
                  <a:pt x="15542" y="6752"/>
                  <a:pt x="14971" y="6752"/>
                </a:cubicBezTo>
                <a:cubicBezTo>
                  <a:pt x="14462" y="6752"/>
                  <a:pt x="14013" y="7201"/>
                  <a:pt x="13952" y="7710"/>
                </a:cubicBezTo>
                <a:lnTo>
                  <a:pt x="11787" y="7899"/>
                </a:lnTo>
                <a:cubicBezTo>
                  <a:pt x="11659" y="7073"/>
                  <a:pt x="11277" y="6370"/>
                  <a:pt x="10701" y="5861"/>
                </a:cubicBezTo>
                <a:lnTo>
                  <a:pt x="12994" y="3313"/>
                </a:lnTo>
                <a:cubicBezTo>
                  <a:pt x="13188" y="3379"/>
                  <a:pt x="13315" y="3440"/>
                  <a:pt x="13504" y="3440"/>
                </a:cubicBezTo>
                <a:cubicBezTo>
                  <a:pt x="14080" y="3440"/>
                  <a:pt x="14589" y="2997"/>
                  <a:pt x="14589" y="2360"/>
                </a:cubicBezTo>
                <a:cubicBezTo>
                  <a:pt x="14589" y="1784"/>
                  <a:pt x="14080" y="1341"/>
                  <a:pt x="13504" y="1341"/>
                </a:cubicBezTo>
                <a:cubicBezTo>
                  <a:pt x="12933" y="1341"/>
                  <a:pt x="12485" y="1784"/>
                  <a:pt x="12485" y="2360"/>
                </a:cubicBezTo>
                <a:cubicBezTo>
                  <a:pt x="12485" y="2615"/>
                  <a:pt x="12551" y="2803"/>
                  <a:pt x="12678" y="2997"/>
                </a:cubicBezTo>
                <a:lnTo>
                  <a:pt x="10319" y="5545"/>
                </a:lnTo>
                <a:cubicBezTo>
                  <a:pt x="9762" y="5099"/>
                  <a:pt x="9061" y="4895"/>
                  <a:pt x="8339" y="4895"/>
                </a:cubicBezTo>
                <a:cubicBezTo>
                  <a:pt x="8235" y="4895"/>
                  <a:pt x="8131" y="4900"/>
                  <a:pt x="8026" y="4908"/>
                </a:cubicBezTo>
                <a:lnTo>
                  <a:pt x="7517" y="2039"/>
                </a:lnTo>
                <a:cubicBezTo>
                  <a:pt x="7899" y="1851"/>
                  <a:pt x="8154" y="1468"/>
                  <a:pt x="8154" y="1020"/>
                </a:cubicBezTo>
                <a:cubicBezTo>
                  <a:pt x="8154" y="449"/>
                  <a:pt x="7710" y="1"/>
                  <a:pt x="7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29"/>
          <p:cNvGrpSpPr/>
          <p:nvPr/>
        </p:nvGrpSpPr>
        <p:grpSpPr>
          <a:xfrm>
            <a:off x="5431043" y="1506658"/>
            <a:ext cx="473833" cy="472114"/>
            <a:chOff x="6990750" y="3579425"/>
            <a:chExt cx="420400" cy="418875"/>
          </a:xfrm>
        </p:grpSpPr>
        <p:sp>
          <p:nvSpPr>
            <p:cNvPr id="313" name="Google Shape;313;p29"/>
            <p:cNvSpPr/>
            <p:nvPr/>
          </p:nvSpPr>
          <p:spPr>
            <a:xfrm>
              <a:off x="7158025" y="3609750"/>
              <a:ext cx="86000" cy="84350"/>
            </a:xfrm>
            <a:custGeom>
              <a:rect b="b" l="l" r="r" t="t"/>
              <a:pathLst>
                <a:path extrusionOk="0" h="3374" w="3440">
                  <a:moveTo>
                    <a:pt x="1717" y="510"/>
                  </a:moveTo>
                  <a:cubicBezTo>
                    <a:pt x="2420" y="510"/>
                    <a:pt x="2930" y="1019"/>
                    <a:pt x="2930" y="1717"/>
                  </a:cubicBezTo>
                  <a:cubicBezTo>
                    <a:pt x="2930" y="2354"/>
                    <a:pt x="2420" y="2930"/>
                    <a:pt x="1717" y="2930"/>
                  </a:cubicBezTo>
                  <a:cubicBezTo>
                    <a:pt x="1019" y="2930"/>
                    <a:pt x="510" y="2354"/>
                    <a:pt x="510" y="1717"/>
                  </a:cubicBezTo>
                  <a:cubicBezTo>
                    <a:pt x="510" y="1019"/>
                    <a:pt x="1019" y="510"/>
                    <a:pt x="1717" y="510"/>
                  </a:cubicBezTo>
                  <a:close/>
                  <a:moveTo>
                    <a:pt x="1717" y="0"/>
                  </a:moveTo>
                  <a:cubicBezTo>
                    <a:pt x="764" y="0"/>
                    <a:pt x="0" y="765"/>
                    <a:pt x="0" y="1717"/>
                  </a:cubicBezTo>
                  <a:cubicBezTo>
                    <a:pt x="0" y="2609"/>
                    <a:pt x="764" y="3373"/>
                    <a:pt x="1717" y="3373"/>
                  </a:cubicBezTo>
                  <a:cubicBezTo>
                    <a:pt x="2675" y="3373"/>
                    <a:pt x="3439" y="2609"/>
                    <a:pt x="3439" y="1717"/>
                  </a:cubicBezTo>
                  <a:cubicBezTo>
                    <a:pt x="3439" y="765"/>
                    <a:pt x="2675" y="0"/>
                    <a:pt x="17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a:off x="6990750" y="3579425"/>
              <a:ext cx="420400" cy="418875"/>
            </a:xfrm>
            <a:custGeom>
              <a:rect b="b" l="l" r="r" t="t"/>
              <a:pathLst>
                <a:path extrusionOk="0" h="16755" w="16816">
                  <a:moveTo>
                    <a:pt x="5096" y="7073"/>
                  </a:moveTo>
                  <a:cubicBezTo>
                    <a:pt x="5799" y="7073"/>
                    <a:pt x="6370" y="7644"/>
                    <a:pt x="6370" y="8347"/>
                  </a:cubicBezTo>
                  <a:cubicBezTo>
                    <a:pt x="6370" y="9045"/>
                    <a:pt x="5799" y="9621"/>
                    <a:pt x="5096" y="9621"/>
                  </a:cubicBezTo>
                  <a:cubicBezTo>
                    <a:pt x="4459" y="9621"/>
                    <a:pt x="3889" y="9045"/>
                    <a:pt x="3889" y="8347"/>
                  </a:cubicBezTo>
                  <a:cubicBezTo>
                    <a:pt x="3889" y="7644"/>
                    <a:pt x="4459" y="7073"/>
                    <a:pt x="5096" y="7073"/>
                  </a:cubicBezTo>
                  <a:close/>
                  <a:moveTo>
                    <a:pt x="11659" y="7073"/>
                  </a:moveTo>
                  <a:cubicBezTo>
                    <a:pt x="12357" y="7073"/>
                    <a:pt x="12933" y="7644"/>
                    <a:pt x="12933" y="8347"/>
                  </a:cubicBezTo>
                  <a:cubicBezTo>
                    <a:pt x="12933" y="9045"/>
                    <a:pt x="12357" y="9621"/>
                    <a:pt x="11659" y="9621"/>
                  </a:cubicBezTo>
                  <a:cubicBezTo>
                    <a:pt x="11022" y="9621"/>
                    <a:pt x="10446" y="9045"/>
                    <a:pt x="10446" y="8347"/>
                  </a:cubicBezTo>
                  <a:cubicBezTo>
                    <a:pt x="10446" y="7644"/>
                    <a:pt x="11022" y="7073"/>
                    <a:pt x="11659" y="7073"/>
                  </a:cubicBezTo>
                  <a:close/>
                  <a:moveTo>
                    <a:pt x="1784" y="13758"/>
                  </a:moveTo>
                  <a:cubicBezTo>
                    <a:pt x="2421" y="13758"/>
                    <a:pt x="2997" y="14268"/>
                    <a:pt x="2997" y="14971"/>
                  </a:cubicBezTo>
                  <a:cubicBezTo>
                    <a:pt x="2997" y="15669"/>
                    <a:pt x="2421" y="16245"/>
                    <a:pt x="1784" y="16245"/>
                  </a:cubicBezTo>
                  <a:cubicBezTo>
                    <a:pt x="1086" y="16245"/>
                    <a:pt x="510" y="15669"/>
                    <a:pt x="510" y="14971"/>
                  </a:cubicBezTo>
                  <a:cubicBezTo>
                    <a:pt x="510" y="14268"/>
                    <a:pt x="1086" y="13758"/>
                    <a:pt x="1784" y="13758"/>
                  </a:cubicBezTo>
                  <a:close/>
                  <a:moveTo>
                    <a:pt x="8408" y="13758"/>
                  </a:moveTo>
                  <a:cubicBezTo>
                    <a:pt x="9111" y="13758"/>
                    <a:pt x="9682" y="14268"/>
                    <a:pt x="9682" y="14971"/>
                  </a:cubicBezTo>
                  <a:cubicBezTo>
                    <a:pt x="9682" y="15669"/>
                    <a:pt x="9111" y="16245"/>
                    <a:pt x="8408" y="16245"/>
                  </a:cubicBezTo>
                  <a:cubicBezTo>
                    <a:pt x="7710" y="16245"/>
                    <a:pt x="7134" y="15669"/>
                    <a:pt x="7134" y="14971"/>
                  </a:cubicBezTo>
                  <a:cubicBezTo>
                    <a:pt x="7134" y="14268"/>
                    <a:pt x="7710" y="13758"/>
                    <a:pt x="8408" y="13758"/>
                  </a:cubicBezTo>
                  <a:close/>
                  <a:moveTo>
                    <a:pt x="15032" y="13758"/>
                  </a:moveTo>
                  <a:cubicBezTo>
                    <a:pt x="15736" y="13758"/>
                    <a:pt x="16306" y="14268"/>
                    <a:pt x="16306" y="14971"/>
                  </a:cubicBezTo>
                  <a:cubicBezTo>
                    <a:pt x="16306" y="15669"/>
                    <a:pt x="15736" y="16245"/>
                    <a:pt x="15032" y="16245"/>
                  </a:cubicBezTo>
                  <a:cubicBezTo>
                    <a:pt x="14334" y="16245"/>
                    <a:pt x="13825" y="15669"/>
                    <a:pt x="13825" y="14971"/>
                  </a:cubicBezTo>
                  <a:cubicBezTo>
                    <a:pt x="13825" y="14268"/>
                    <a:pt x="14334" y="13758"/>
                    <a:pt x="15032" y="13758"/>
                  </a:cubicBezTo>
                  <a:close/>
                  <a:moveTo>
                    <a:pt x="5733" y="1"/>
                  </a:moveTo>
                  <a:cubicBezTo>
                    <a:pt x="5606" y="1"/>
                    <a:pt x="5478" y="67"/>
                    <a:pt x="5478" y="194"/>
                  </a:cubicBezTo>
                  <a:lnTo>
                    <a:pt x="5478" y="1402"/>
                  </a:lnTo>
                  <a:cubicBezTo>
                    <a:pt x="5478" y="1562"/>
                    <a:pt x="5606" y="1643"/>
                    <a:pt x="5733" y="1643"/>
                  </a:cubicBezTo>
                  <a:cubicBezTo>
                    <a:pt x="5860" y="1643"/>
                    <a:pt x="5988" y="1562"/>
                    <a:pt x="5988" y="1402"/>
                  </a:cubicBezTo>
                  <a:lnTo>
                    <a:pt x="5988" y="449"/>
                  </a:lnTo>
                  <a:lnTo>
                    <a:pt x="10829" y="449"/>
                  </a:lnTo>
                  <a:lnTo>
                    <a:pt x="10829" y="5351"/>
                  </a:lnTo>
                  <a:lnTo>
                    <a:pt x="5988" y="5351"/>
                  </a:lnTo>
                  <a:lnTo>
                    <a:pt x="5988" y="2548"/>
                  </a:lnTo>
                  <a:cubicBezTo>
                    <a:pt x="5988" y="2390"/>
                    <a:pt x="5860" y="2311"/>
                    <a:pt x="5733" y="2311"/>
                  </a:cubicBezTo>
                  <a:cubicBezTo>
                    <a:pt x="5606" y="2311"/>
                    <a:pt x="5478" y="2390"/>
                    <a:pt x="5478" y="2548"/>
                  </a:cubicBezTo>
                  <a:lnTo>
                    <a:pt x="5478" y="5606"/>
                  </a:lnTo>
                  <a:cubicBezTo>
                    <a:pt x="5478" y="5733"/>
                    <a:pt x="5606" y="5860"/>
                    <a:pt x="5733" y="5860"/>
                  </a:cubicBezTo>
                  <a:lnTo>
                    <a:pt x="8153" y="5860"/>
                  </a:lnTo>
                  <a:lnTo>
                    <a:pt x="8153" y="8026"/>
                  </a:lnTo>
                  <a:lnTo>
                    <a:pt x="6818" y="8026"/>
                  </a:lnTo>
                  <a:cubicBezTo>
                    <a:pt x="6691" y="7200"/>
                    <a:pt x="5988" y="6563"/>
                    <a:pt x="5096" y="6563"/>
                  </a:cubicBezTo>
                  <a:cubicBezTo>
                    <a:pt x="4143" y="6563"/>
                    <a:pt x="3379" y="7389"/>
                    <a:pt x="3379" y="8347"/>
                  </a:cubicBezTo>
                  <a:cubicBezTo>
                    <a:pt x="3379" y="9239"/>
                    <a:pt x="4016" y="9937"/>
                    <a:pt x="4908" y="10064"/>
                  </a:cubicBezTo>
                  <a:lnTo>
                    <a:pt x="4908" y="11277"/>
                  </a:lnTo>
                  <a:lnTo>
                    <a:pt x="2360" y="11277"/>
                  </a:lnTo>
                  <a:cubicBezTo>
                    <a:pt x="1911" y="11277"/>
                    <a:pt x="1529" y="11659"/>
                    <a:pt x="1529" y="12102"/>
                  </a:cubicBezTo>
                  <a:lnTo>
                    <a:pt x="1529" y="13249"/>
                  </a:lnTo>
                  <a:cubicBezTo>
                    <a:pt x="704" y="13376"/>
                    <a:pt x="1" y="14079"/>
                    <a:pt x="1" y="14971"/>
                  </a:cubicBezTo>
                  <a:cubicBezTo>
                    <a:pt x="1" y="15924"/>
                    <a:pt x="831" y="16754"/>
                    <a:pt x="1784" y="16754"/>
                  </a:cubicBezTo>
                  <a:cubicBezTo>
                    <a:pt x="2742" y="16754"/>
                    <a:pt x="3506" y="15924"/>
                    <a:pt x="3506" y="14971"/>
                  </a:cubicBezTo>
                  <a:cubicBezTo>
                    <a:pt x="3506" y="14079"/>
                    <a:pt x="2869" y="13376"/>
                    <a:pt x="1978" y="13249"/>
                  </a:cubicBezTo>
                  <a:lnTo>
                    <a:pt x="1978" y="12102"/>
                  </a:lnTo>
                  <a:cubicBezTo>
                    <a:pt x="1978" y="11914"/>
                    <a:pt x="2166" y="11720"/>
                    <a:pt x="2360" y="11720"/>
                  </a:cubicBezTo>
                  <a:lnTo>
                    <a:pt x="7771" y="11720"/>
                  </a:lnTo>
                  <a:cubicBezTo>
                    <a:pt x="7965" y="11720"/>
                    <a:pt x="8153" y="11914"/>
                    <a:pt x="8153" y="12102"/>
                  </a:cubicBezTo>
                  <a:lnTo>
                    <a:pt x="8153" y="13249"/>
                  </a:lnTo>
                  <a:cubicBezTo>
                    <a:pt x="7328" y="13376"/>
                    <a:pt x="6691" y="14079"/>
                    <a:pt x="6691" y="14971"/>
                  </a:cubicBezTo>
                  <a:cubicBezTo>
                    <a:pt x="6691" y="15924"/>
                    <a:pt x="7455" y="16754"/>
                    <a:pt x="8408" y="16754"/>
                  </a:cubicBezTo>
                  <a:cubicBezTo>
                    <a:pt x="9366" y="16754"/>
                    <a:pt x="10130" y="15924"/>
                    <a:pt x="10130" y="14971"/>
                  </a:cubicBezTo>
                  <a:cubicBezTo>
                    <a:pt x="10130" y="14079"/>
                    <a:pt x="9494" y="13376"/>
                    <a:pt x="8663" y="13249"/>
                  </a:cubicBezTo>
                  <a:lnTo>
                    <a:pt x="8663" y="12102"/>
                  </a:lnTo>
                  <a:cubicBezTo>
                    <a:pt x="8663" y="11659"/>
                    <a:pt x="8281" y="11277"/>
                    <a:pt x="7771" y="11277"/>
                  </a:cubicBezTo>
                  <a:lnTo>
                    <a:pt x="5351" y="11277"/>
                  </a:lnTo>
                  <a:lnTo>
                    <a:pt x="5351" y="10064"/>
                  </a:lnTo>
                  <a:cubicBezTo>
                    <a:pt x="6181" y="9937"/>
                    <a:pt x="6752" y="9300"/>
                    <a:pt x="6880" y="8535"/>
                  </a:cubicBezTo>
                  <a:lnTo>
                    <a:pt x="9937" y="8535"/>
                  </a:lnTo>
                  <a:cubicBezTo>
                    <a:pt x="10064" y="9366"/>
                    <a:pt x="10767" y="10064"/>
                    <a:pt x="11659" y="10064"/>
                  </a:cubicBezTo>
                  <a:cubicBezTo>
                    <a:pt x="12551" y="10064"/>
                    <a:pt x="13315" y="9427"/>
                    <a:pt x="13376" y="8602"/>
                  </a:cubicBezTo>
                  <a:lnTo>
                    <a:pt x="14395" y="8602"/>
                  </a:lnTo>
                  <a:cubicBezTo>
                    <a:pt x="14650" y="8602"/>
                    <a:pt x="14778" y="8790"/>
                    <a:pt x="14778" y="8984"/>
                  </a:cubicBezTo>
                  <a:lnTo>
                    <a:pt x="14778" y="13249"/>
                  </a:lnTo>
                  <a:cubicBezTo>
                    <a:pt x="13952" y="13376"/>
                    <a:pt x="13315" y="14079"/>
                    <a:pt x="13315" y="14971"/>
                  </a:cubicBezTo>
                  <a:cubicBezTo>
                    <a:pt x="13315" y="15924"/>
                    <a:pt x="14080" y="16754"/>
                    <a:pt x="15032" y="16754"/>
                  </a:cubicBezTo>
                  <a:cubicBezTo>
                    <a:pt x="15990" y="16754"/>
                    <a:pt x="16816" y="15924"/>
                    <a:pt x="16816" y="14971"/>
                  </a:cubicBezTo>
                  <a:cubicBezTo>
                    <a:pt x="16816" y="14079"/>
                    <a:pt x="16118" y="13376"/>
                    <a:pt x="15287" y="13249"/>
                  </a:cubicBezTo>
                  <a:lnTo>
                    <a:pt x="15287" y="8984"/>
                  </a:lnTo>
                  <a:cubicBezTo>
                    <a:pt x="15287" y="8474"/>
                    <a:pt x="14905" y="8092"/>
                    <a:pt x="14395" y="8092"/>
                  </a:cubicBezTo>
                  <a:lnTo>
                    <a:pt x="13376" y="8092"/>
                  </a:lnTo>
                  <a:cubicBezTo>
                    <a:pt x="13315" y="7262"/>
                    <a:pt x="12551" y="6563"/>
                    <a:pt x="11659" y="6563"/>
                  </a:cubicBezTo>
                  <a:cubicBezTo>
                    <a:pt x="10829" y="6563"/>
                    <a:pt x="10130" y="7200"/>
                    <a:pt x="10003" y="8026"/>
                  </a:cubicBezTo>
                  <a:lnTo>
                    <a:pt x="8663" y="8026"/>
                  </a:lnTo>
                  <a:lnTo>
                    <a:pt x="8663" y="5860"/>
                  </a:lnTo>
                  <a:lnTo>
                    <a:pt x="11083" y="5860"/>
                  </a:lnTo>
                  <a:cubicBezTo>
                    <a:pt x="11211" y="5860"/>
                    <a:pt x="11338" y="5733"/>
                    <a:pt x="11338" y="5606"/>
                  </a:cubicBezTo>
                  <a:lnTo>
                    <a:pt x="11338" y="194"/>
                  </a:lnTo>
                  <a:cubicBezTo>
                    <a:pt x="11338" y="67"/>
                    <a:pt x="11211" y="1"/>
                    <a:pt x="110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29"/>
          <p:cNvGrpSpPr/>
          <p:nvPr/>
        </p:nvGrpSpPr>
        <p:grpSpPr>
          <a:xfrm>
            <a:off x="734776" y="1897375"/>
            <a:ext cx="1353600" cy="1587925"/>
            <a:chOff x="734776" y="1897375"/>
            <a:chExt cx="1353600" cy="1587925"/>
          </a:xfrm>
        </p:grpSpPr>
        <p:sp>
          <p:nvSpPr>
            <p:cNvPr id="316" name="Google Shape;316;p29"/>
            <p:cNvSpPr txBox="1"/>
            <p:nvPr/>
          </p:nvSpPr>
          <p:spPr>
            <a:xfrm>
              <a:off x="734776" y="1897375"/>
              <a:ext cx="1353600" cy="521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Noto Serif Ethiopic"/>
                  <a:ea typeface="Noto Serif Ethiopic"/>
                  <a:cs typeface="Noto Serif Ethiopic"/>
                  <a:sym typeface="Noto Serif Ethiopic"/>
                </a:rPr>
                <a:t>Precio</a:t>
              </a:r>
              <a:endParaRPr sz="2400">
                <a:solidFill>
                  <a:schemeClr val="dk1"/>
                </a:solidFill>
                <a:latin typeface="Noto Serif Ethiopic"/>
                <a:ea typeface="Noto Serif Ethiopic"/>
                <a:cs typeface="Noto Serif Ethiopic"/>
                <a:sym typeface="Noto Serif Ethiopic"/>
              </a:endParaRPr>
            </a:p>
          </p:txBody>
        </p:sp>
        <p:sp>
          <p:nvSpPr>
            <p:cNvPr id="317" name="Google Shape;317;p29"/>
            <p:cNvSpPr txBox="1"/>
            <p:nvPr/>
          </p:nvSpPr>
          <p:spPr>
            <a:xfrm>
              <a:off x="734776" y="2790800"/>
              <a:ext cx="1353600" cy="69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Akatab"/>
                  <a:ea typeface="Akatab"/>
                  <a:cs typeface="Akatab"/>
                  <a:sym typeface="Akatab"/>
                </a:rPr>
                <a:t>Precio más bajo que la competencia</a:t>
              </a:r>
              <a:endParaRPr sz="1200">
                <a:latin typeface="Akatab"/>
                <a:ea typeface="Akatab"/>
                <a:cs typeface="Akatab"/>
                <a:sym typeface="Akatab"/>
              </a:endParaRPr>
            </a:p>
          </p:txBody>
        </p:sp>
      </p:grpSp>
      <p:grpSp>
        <p:nvGrpSpPr>
          <p:cNvPr id="318" name="Google Shape;318;p29"/>
          <p:cNvGrpSpPr/>
          <p:nvPr/>
        </p:nvGrpSpPr>
        <p:grpSpPr>
          <a:xfrm>
            <a:off x="2059863" y="2353450"/>
            <a:ext cx="2723400" cy="2461400"/>
            <a:chOff x="1559063" y="2374300"/>
            <a:chExt cx="2723400" cy="2461400"/>
          </a:xfrm>
        </p:grpSpPr>
        <p:sp>
          <p:nvSpPr>
            <p:cNvPr id="319" name="Google Shape;319;p29"/>
            <p:cNvSpPr txBox="1"/>
            <p:nvPr/>
          </p:nvSpPr>
          <p:spPr>
            <a:xfrm>
              <a:off x="1559063" y="4314600"/>
              <a:ext cx="2723400" cy="521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Noto Serif Ethiopic"/>
                  <a:ea typeface="Noto Serif Ethiopic"/>
                  <a:cs typeface="Noto Serif Ethiopic"/>
                  <a:sym typeface="Noto Serif Ethiopic"/>
                </a:rPr>
                <a:t>Personalización</a:t>
              </a:r>
              <a:endParaRPr sz="2400">
                <a:solidFill>
                  <a:schemeClr val="dk1"/>
                </a:solidFill>
                <a:latin typeface="Noto Serif Ethiopic"/>
                <a:ea typeface="Noto Serif Ethiopic"/>
                <a:cs typeface="Noto Serif Ethiopic"/>
                <a:sym typeface="Noto Serif Ethiopic"/>
              </a:endParaRPr>
            </a:p>
          </p:txBody>
        </p:sp>
        <p:sp>
          <p:nvSpPr>
            <p:cNvPr id="320" name="Google Shape;320;p29"/>
            <p:cNvSpPr txBox="1"/>
            <p:nvPr/>
          </p:nvSpPr>
          <p:spPr>
            <a:xfrm>
              <a:off x="2294101" y="2374300"/>
              <a:ext cx="1353600" cy="69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Akatab"/>
                  <a:ea typeface="Akatab"/>
                  <a:cs typeface="Akatab"/>
                  <a:sym typeface="Akatab"/>
                </a:rPr>
                <a:t>Interfaz y secciones personalizadas para cada usuario</a:t>
              </a:r>
              <a:endParaRPr sz="1200">
                <a:latin typeface="Akatab"/>
                <a:ea typeface="Akatab"/>
                <a:cs typeface="Akatab"/>
                <a:sym typeface="Akatab"/>
              </a:endParaRPr>
            </a:p>
          </p:txBody>
        </p:sp>
      </p:grpSp>
      <p:grpSp>
        <p:nvGrpSpPr>
          <p:cNvPr id="321" name="Google Shape;321;p29"/>
          <p:cNvGrpSpPr/>
          <p:nvPr/>
        </p:nvGrpSpPr>
        <p:grpSpPr>
          <a:xfrm>
            <a:off x="4521650" y="1978775"/>
            <a:ext cx="2157600" cy="1587913"/>
            <a:chOff x="3425675" y="1897388"/>
            <a:chExt cx="2157600" cy="1587913"/>
          </a:xfrm>
        </p:grpSpPr>
        <p:sp>
          <p:nvSpPr>
            <p:cNvPr id="297" name="Google Shape;297;p29"/>
            <p:cNvSpPr/>
            <p:nvPr/>
          </p:nvSpPr>
          <p:spPr>
            <a:xfrm>
              <a:off x="4521593" y="2408850"/>
              <a:ext cx="100800" cy="31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txBox="1"/>
            <p:nvPr/>
          </p:nvSpPr>
          <p:spPr>
            <a:xfrm>
              <a:off x="3425675" y="1897388"/>
              <a:ext cx="2157600" cy="521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Noto Serif Ethiopic"/>
                  <a:ea typeface="Noto Serif Ethiopic"/>
                  <a:cs typeface="Noto Serif Ethiopic"/>
                  <a:sym typeface="Noto Serif Ethiopic"/>
                </a:rPr>
                <a:t>Simplicidad</a:t>
              </a:r>
              <a:endParaRPr sz="2400">
                <a:solidFill>
                  <a:schemeClr val="dk1"/>
                </a:solidFill>
                <a:latin typeface="Noto Serif Ethiopic"/>
                <a:ea typeface="Noto Serif Ethiopic"/>
                <a:cs typeface="Noto Serif Ethiopic"/>
                <a:sym typeface="Noto Serif Ethiopic"/>
              </a:endParaRPr>
            </a:p>
          </p:txBody>
        </p:sp>
        <p:sp>
          <p:nvSpPr>
            <p:cNvPr id="323" name="Google Shape;323;p29"/>
            <p:cNvSpPr txBox="1"/>
            <p:nvPr/>
          </p:nvSpPr>
          <p:spPr>
            <a:xfrm>
              <a:off x="3895193" y="2790800"/>
              <a:ext cx="1353600" cy="69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Akatab"/>
                  <a:ea typeface="Akatab"/>
                  <a:cs typeface="Akatab"/>
                  <a:sym typeface="Akatab"/>
                </a:rPr>
                <a:t>Interfaz</a:t>
              </a:r>
              <a:r>
                <a:rPr lang="en" sz="1200">
                  <a:latin typeface="Akatab"/>
                  <a:ea typeface="Akatab"/>
                  <a:cs typeface="Akatab"/>
                  <a:sym typeface="Akatab"/>
                </a:rPr>
                <a:t> amigable e intuitiva. No requiere conocimientos previos.</a:t>
              </a:r>
              <a:endParaRPr sz="1200">
                <a:latin typeface="Akatab"/>
                <a:ea typeface="Akatab"/>
                <a:cs typeface="Akatab"/>
                <a:sym typeface="Akatab"/>
              </a:endParaRPr>
            </a:p>
          </p:txBody>
        </p:sp>
      </p:grpSp>
      <p:grpSp>
        <p:nvGrpSpPr>
          <p:cNvPr id="324" name="Google Shape;324;p29"/>
          <p:cNvGrpSpPr/>
          <p:nvPr/>
        </p:nvGrpSpPr>
        <p:grpSpPr>
          <a:xfrm>
            <a:off x="7070394" y="1714650"/>
            <a:ext cx="1406400" cy="2808875"/>
            <a:chOff x="5369794" y="1716550"/>
            <a:chExt cx="1406400" cy="2808875"/>
          </a:xfrm>
        </p:grpSpPr>
        <p:sp>
          <p:nvSpPr>
            <p:cNvPr id="325" name="Google Shape;325;p29"/>
            <p:cNvSpPr txBox="1"/>
            <p:nvPr/>
          </p:nvSpPr>
          <p:spPr>
            <a:xfrm>
              <a:off x="5422594" y="4004325"/>
              <a:ext cx="1353600" cy="521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Noto Serif Ethiopic"/>
                  <a:ea typeface="Noto Serif Ethiopic"/>
                  <a:cs typeface="Noto Serif Ethiopic"/>
                  <a:sym typeface="Noto Serif Ethiopic"/>
                </a:rPr>
                <a:t>Soporte</a:t>
              </a:r>
              <a:endParaRPr sz="2400">
                <a:solidFill>
                  <a:schemeClr val="dk1"/>
                </a:solidFill>
                <a:latin typeface="Noto Serif Ethiopic"/>
                <a:ea typeface="Noto Serif Ethiopic"/>
                <a:cs typeface="Noto Serif Ethiopic"/>
                <a:sym typeface="Noto Serif Ethiopic"/>
              </a:endParaRPr>
            </a:p>
          </p:txBody>
        </p:sp>
        <p:sp>
          <p:nvSpPr>
            <p:cNvPr id="326" name="Google Shape;326;p29"/>
            <p:cNvSpPr txBox="1"/>
            <p:nvPr/>
          </p:nvSpPr>
          <p:spPr>
            <a:xfrm>
              <a:off x="5369794" y="1716550"/>
              <a:ext cx="1353600" cy="69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Akatab"/>
                  <a:ea typeface="Akatab"/>
                  <a:cs typeface="Akatab"/>
                  <a:sym typeface="Akatab"/>
                </a:rPr>
                <a:t>Comunicación directa con los desarrolladores del software</a:t>
              </a:r>
              <a:endParaRPr sz="1200">
                <a:latin typeface="Akatab"/>
                <a:ea typeface="Akatab"/>
                <a:cs typeface="Akatab"/>
                <a:sym typeface="Akatab"/>
              </a:endParaRPr>
            </a:p>
          </p:txBody>
        </p:sp>
      </p:grpSp>
      <p:sp>
        <p:nvSpPr>
          <p:cNvPr id="327" name="Google Shape;327;p29"/>
          <p:cNvSpPr txBox="1"/>
          <p:nvPr>
            <p:ph idx="12" type="sldNum"/>
          </p:nvPr>
        </p:nvSpPr>
        <p:spPr>
          <a:xfrm>
            <a:off x="8379434" y="45235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Precio</a:t>
            </a:r>
            <a:endParaRPr/>
          </a:p>
        </p:txBody>
      </p:sp>
      <p:grpSp>
        <p:nvGrpSpPr>
          <p:cNvPr id="333" name="Google Shape;333;p30"/>
          <p:cNvGrpSpPr/>
          <p:nvPr/>
        </p:nvGrpSpPr>
        <p:grpSpPr>
          <a:xfrm>
            <a:off x="2955000" y="1230425"/>
            <a:ext cx="3536575" cy="880500"/>
            <a:chOff x="3691930" y="3325550"/>
            <a:chExt cx="1925400" cy="880500"/>
          </a:xfrm>
        </p:grpSpPr>
        <p:sp>
          <p:nvSpPr>
            <p:cNvPr id="334" name="Google Shape;334;p30"/>
            <p:cNvSpPr txBox="1"/>
            <p:nvPr/>
          </p:nvSpPr>
          <p:spPr>
            <a:xfrm>
              <a:off x="3691930" y="3325550"/>
              <a:ext cx="1925400" cy="521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Noto Serif Ethiopic"/>
                  <a:ea typeface="Noto Serif Ethiopic"/>
                  <a:cs typeface="Noto Serif Ethiopic"/>
                  <a:sym typeface="Noto Serif Ethiopic"/>
                </a:rPr>
                <a:t>Software a la medida</a:t>
              </a:r>
              <a:endParaRPr sz="2400">
                <a:solidFill>
                  <a:schemeClr val="dk1"/>
                </a:solidFill>
                <a:latin typeface="Noto Serif Ethiopic"/>
                <a:ea typeface="Noto Serif Ethiopic"/>
                <a:cs typeface="Noto Serif Ethiopic"/>
                <a:sym typeface="Noto Serif Ethiopic"/>
              </a:endParaRPr>
            </a:p>
          </p:txBody>
        </p:sp>
        <p:sp>
          <p:nvSpPr>
            <p:cNvPr id="335" name="Google Shape;335;p30"/>
            <p:cNvSpPr txBox="1"/>
            <p:nvPr/>
          </p:nvSpPr>
          <p:spPr>
            <a:xfrm>
              <a:off x="3691932" y="3846650"/>
              <a:ext cx="17607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Akatab"/>
                  <a:ea typeface="Akatab"/>
                  <a:cs typeface="Akatab"/>
                  <a:sym typeface="Akatab"/>
                </a:rPr>
                <a:t>Precio por 10 semanas de trabajo</a:t>
              </a:r>
              <a:endParaRPr sz="1200">
                <a:latin typeface="Akatab"/>
                <a:ea typeface="Akatab"/>
                <a:cs typeface="Akatab"/>
                <a:sym typeface="Akatab"/>
              </a:endParaRPr>
            </a:p>
          </p:txBody>
        </p:sp>
      </p:grpSp>
      <p:grpSp>
        <p:nvGrpSpPr>
          <p:cNvPr id="336" name="Google Shape;336;p30"/>
          <p:cNvGrpSpPr/>
          <p:nvPr/>
        </p:nvGrpSpPr>
        <p:grpSpPr>
          <a:xfrm>
            <a:off x="377675" y="2727500"/>
            <a:ext cx="4976700" cy="894900"/>
            <a:chOff x="637575" y="2751125"/>
            <a:chExt cx="4976700" cy="894900"/>
          </a:xfrm>
        </p:grpSpPr>
        <p:sp>
          <p:nvSpPr>
            <p:cNvPr id="337" name="Google Shape;337;p30"/>
            <p:cNvSpPr txBox="1"/>
            <p:nvPr/>
          </p:nvSpPr>
          <p:spPr>
            <a:xfrm>
              <a:off x="773200" y="2751125"/>
              <a:ext cx="4601100" cy="467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3000">
                <a:solidFill>
                  <a:schemeClr val="accent1"/>
                </a:solidFill>
                <a:latin typeface="Noto Serif Ethiopic"/>
                <a:ea typeface="Noto Serif Ethiopic"/>
                <a:cs typeface="Noto Serif Ethiopic"/>
                <a:sym typeface="Noto Serif Ethiopic"/>
              </a:endParaRPr>
            </a:p>
            <a:p>
              <a:pPr indent="0" lvl="0" marL="0" rtl="0" algn="ctr">
                <a:spcBef>
                  <a:spcPts val="0"/>
                </a:spcBef>
                <a:spcAft>
                  <a:spcPts val="0"/>
                </a:spcAft>
                <a:buNone/>
              </a:pPr>
              <a:r>
                <a:t/>
              </a:r>
              <a:endParaRPr sz="3000">
                <a:solidFill>
                  <a:schemeClr val="accent1"/>
                </a:solidFill>
                <a:latin typeface="Noto Serif Ethiopic"/>
                <a:ea typeface="Noto Serif Ethiopic"/>
                <a:cs typeface="Noto Serif Ethiopic"/>
                <a:sym typeface="Noto Serif Ethiopic"/>
              </a:endParaRPr>
            </a:p>
            <a:p>
              <a:pPr indent="0" lvl="0" marL="0" rtl="0" algn="ctr">
                <a:spcBef>
                  <a:spcPts val="0"/>
                </a:spcBef>
                <a:spcAft>
                  <a:spcPts val="0"/>
                </a:spcAft>
                <a:buNone/>
              </a:pPr>
              <a:r>
                <a:rPr lang="en" sz="2000">
                  <a:solidFill>
                    <a:schemeClr val="accent1"/>
                  </a:solidFill>
                  <a:latin typeface="Noto Serif Ethiopic"/>
                  <a:ea typeface="Noto Serif Ethiopic"/>
                  <a:cs typeface="Noto Serif Ethiopic"/>
                  <a:sym typeface="Noto Serif Ethiopic"/>
                </a:rPr>
                <a:t>De $131,100 hasta </a:t>
              </a:r>
              <a:r>
                <a:rPr lang="en" sz="2000">
                  <a:solidFill>
                    <a:schemeClr val="accent1"/>
                  </a:solidFill>
                  <a:latin typeface="Noto Serif Ethiopic"/>
                  <a:ea typeface="Noto Serif Ethiopic"/>
                  <a:cs typeface="Noto Serif Ethiopic"/>
                  <a:sym typeface="Noto Serif Ethiopic"/>
                </a:rPr>
                <a:t>$390,500 MXN</a:t>
              </a:r>
              <a:endParaRPr sz="2000">
                <a:solidFill>
                  <a:schemeClr val="accent1"/>
                </a:solidFill>
                <a:latin typeface="Noto Serif Ethiopic"/>
                <a:ea typeface="Noto Serif Ethiopic"/>
                <a:cs typeface="Noto Serif Ethiopic"/>
                <a:sym typeface="Noto Serif Ethiopic"/>
              </a:endParaRPr>
            </a:p>
          </p:txBody>
        </p:sp>
        <p:sp>
          <p:nvSpPr>
            <p:cNvPr id="338" name="Google Shape;338;p30"/>
            <p:cNvSpPr txBox="1"/>
            <p:nvPr/>
          </p:nvSpPr>
          <p:spPr>
            <a:xfrm>
              <a:off x="637575" y="3124925"/>
              <a:ext cx="4976700" cy="521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latin typeface="Noto Serif Ethiopic"/>
                  <a:ea typeface="Noto Serif Ethiopic"/>
                  <a:cs typeface="Noto Serif Ethiopic"/>
                  <a:sym typeface="Noto Serif Ethiopic"/>
                </a:rPr>
                <a:t>Otros </a:t>
              </a:r>
              <a:r>
                <a:rPr lang="en" sz="1200">
                  <a:latin typeface="Noto Serif Ethiopic"/>
                  <a:ea typeface="Noto Serif Ethiopic"/>
                  <a:cs typeface="Noto Serif Ethiopic"/>
                  <a:sym typeface="Noto Serif Ethiopic"/>
                </a:rPr>
                <a:t>(Kuro, Supernova, Bocanada)</a:t>
              </a:r>
              <a:endParaRPr sz="1200">
                <a:latin typeface="Noto Serif Ethiopic"/>
                <a:ea typeface="Noto Serif Ethiopic"/>
                <a:cs typeface="Noto Serif Ethiopic"/>
                <a:sym typeface="Noto Serif Ethiopic"/>
              </a:endParaRPr>
            </a:p>
          </p:txBody>
        </p:sp>
      </p:grpSp>
      <p:grpSp>
        <p:nvGrpSpPr>
          <p:cNvPr id="339" name="Google Shape;339;p30"/>
          <p:cNvGrpSpPr/>
          <p:nvPr/>
        </p:nvGrpSpPr>
        <p:grpSpPr>
          <a:xfrm>
            <a:off x="5166450" y="2774425"/>
            <a:ext cx="3359400" cy="764500"/>
            <a:chOff x="4937850" y="2881525"/>
            <a:chExt cx="3359400" cy="764500"/>
          </a:xfrm>
        </p:grpSpPr>
        <p:sp>
          <p:nvSpPr>
            <p:cNvPr id="340" name="Google Shape;340;p30"/>
            <p:cNvSpPr txBox="1"/>
            <p:nvPr/>
          </p:nvSpPr>
          <p:spPr>
            <a:xfrm>
              <a:off x="4937850" y="2881525"/>
              <a:ext cx="3359400" cy="42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Noto Serif Ethiopic"/>
                  <a:ea typeface="Noto Serif Ethiopic"/>
                  <a:cs typeface="Noto Serif Ethiopic"/>
                  <a:sym typeface="Noto Serif Ethiopic"/>
                </a:rPr>
                <a:t>$75,000 MXN</a:t>
              </a:r>
              <a:endParaRPr sz="2000">
                <a:solidFill>
                  <a:schemeClr val="accent1"/>
                </a:solidFill>
                <a:latin typeface="Noto Serif Ethiopic"/>
                <a:ea typeface="Noto Serif Ethiopic"/>
                <a:cs typeface="Noto Serif Ethiopic"/>
                <a:sym typeface="Noto Serif Ethiopic"/>
              </a:endParaRPr>
            </a:p>
          </p:txBody>
        </p:sp>
        <p:sp>
          <p:nvSpPr>
            <p:cNvPr id="341" name="Google Shape;341;p30"/>
            <p:cNvSpPr txBox="1"/>
            <p:nvPr/>
          </p:nvSpPr>
          <p:spPr>
            <a:xfrm>
              <a:off x="5755325" y="3124925"/>
              <a:ext cx="1999500" cy="521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latin typeface="Noto Serif Ethiopic"/>
                  <a:ea typeface="Noto Serif Ethiopic"/>
                  <a:cs typeface="Noto Serif Ethiopic"/>
                  <a:sym typeface="Noto Serif Ethiopic"/>
                </a:rPr>
                <a:t>Wise Stock</a:t>
              </a:r>
              <a:endParaRPr sz="2000">
                <a:latin typeface="Noto Serif Ethiopic"/>
                <a:ea typeface="Noto Serif Ethiopic"/>
                <a:cs typeface="Noto Serif Ethiopic"/>
                <a:sym typeface="Noto Serif Ethiopic"/>
              </a:endParaRPr>
            </a:p>
          </p:txBody>
        </p:sp>
      </p:grpSp>
      <p:cxnSp>
        <p:nvCxnSpPr>
          <p:cNvPr id="342" name="Google Shape;342;p30"/>
          <p:cNvCxnSpPr>
            <a:stCxn id="335" idx="2"/>
            <a:endCxn id="337" idx="0"/>
          </p:cNvCxnSpPr>
          <p:nvPr/>
        </p:nvCxnSpPr>
        <p:spPr>
          <a:xfrm rot="5400000">
            <a:off x="3384630" y="1540025"/>
            <a:ext cx="616500" cy="1758300"/>
          </a:xfrm>
          <a:prstGeom prst="bentConnector3">
            <a:avLst>
              <a:gd fmla="val 50006" name="adj1"/>
            </a:avLst>
          </a:prstGeom>
          <a:noFill/>
          <a:ln cap="flat" cmpd="sng" w="9525">
            <a:solidFill>
              <a:schemeClr val="dk1"/>
            </a:solidFill>
            <a:prstDash val="solid"/>
            <a:round/>
            <a:headEnd len="med" w="med" type="none"/>
            <a:tailEnd len="med" w="med" type="diamond"/>
          </a:ln>
        </p:spPr>
      </p:cxnSp>
      <p:cxnSp>
        <p:nvCxnSpPr>
          <p:cNvPr id="343" name="Google Shape;343;p30"/>
          <p:cNvCxnSpPr>
            <a:stCxn id="335" idx="2"/>
            <a:endCxn id="340" idx="0"/>
          </p:cNvCxnSpPr>
          <p:nvPr/>
        </p:nvCxnSpPr>
        <p:spPr>
          <a:xfrm flipH="1" rot="-5400000">
            <a:off x="5377230" y="1305725"/>
            <a:ext cx="663600" cy="2274000"/>
          </a:xfrm>
          <a:prstGeom prst="bentConnector3">
            <a:avLst>
              <a:gd fmla="val 49992" name="adj1"/>
            </a:avLst>
          </a:prstGeom>
          <a:noFill/>
          <a:ln cap="flat" cmpd="sng" w="9525">
            <a:solidFill>
              <a:schemeClr val="dk1"/>
            </a:solidFill>
            <a:prstDash val="solid"/>
            <a:round/>
            <a:headEnd len="med" w="med" type="none"/>
            <a:tailEnd len="med" w="med" type="diamond"/>
          </a:ln>
        </p:spPr>
      </p:cxnSp>
      <p:sp>
        <p:nvSpPr>
          <p:cNvPr id="344" name="Google Shape;344;p30"/>
          <p:cNvSpPr txBox="1"/>
          <p:nvPr/>
        </p:nvSpPr>
        <p:spPr>
          <a:xfrm>
            <a:off x="3330225" y="3820950"/>
            <a:ext cx="2858700" cy="521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Akatab"/>
              <a:buChar char="+"/>
            </a:pPr>
            <a:r>
              <a:rPr lang="en" sz="1200">
                <a:latin typeface="Akatab"/>
                <a:ea typeface="Akatab"/>
                <a:cs typeface="Akatab"/>
                <a:sym typeface="Akatab"/>
              </a:rPr>
              <a:t>Costos de servicios externos</a:t>
            </a:r>
            <a:endParaRPr sz="1200">
              <a:latin typeface="Akatab"/>
              <a:ea typeface="Akatab"/>
              <a:cs typeface="Akatab"/>
              <a:sym typeface="Akatab"/>
            </a:endParaRPr>
          </a:p>
        </p:txBody>
      </p:sp>
      <p:cxnSp>
        <p:nvCxnSpPr>
          <p:cNvPr id="345" name="Google Shape;345;p30"/>
          <p:cNvCxnSpPr>
            <a:stCxn id="338" idx="2"/>
            <a:endCxn id="344" idx="0"/>
          </p:cNvCxnSpPr>
          <p:nvPr/>
        </p:nvCxnSpPr>
        <p:spPr>
          <a:xfrm flipH="1" rot="-5400000">
            <a:off x="3713525" y="2774900"/>
            <a:ext cx="198600" cy="1893600"/>
          </a:xfrm>
          <a:prstGeom prst="bentConnector3">
            <a:avLst>
              <a:gd fmla="val 49987" name="adj1"/>
            </a:avLst>
          </a:prstGeom>
          <a:noFill/>
          <a:ln cap="flat" cmpd="sng" w="9525">
            <a:solidFill>
              <a:schemeClr val="dk1"/>
            </a:solidFill>
            <a:prstDash val="solid"/>
            <a:round/>
            <a:headEnd len="med" w="med" type="diamond"/>
            <a:tailEnd len="med" w="med" type="none"/>
          </a:ln>
        </p:spPr>
      </p:cxnSp>
      <p:cxnSp>
        <p:nvCxnSpPr>
          <p:cNvPr id="346" name="Google Shape;346;p30"/>
          <p:cNvCxnSpPr>
            <a:stCxn id="341" idx="2"/>
            <a:endCxn id="344" idx="0"/>
          </p:cNvCxnSpPr>
          <p:nvPr/>
        </p:nvCxnSpPr>
        <p:spPr>
          <a:xfrm rot="5400000">
            <a:off x="5730575" y="2567825"/>
            <a:ext cx="282000" cy="2224200"/>
          </a:xfrm>
          <a:prstGeom prst="bentConnector3">
            <a:avLst>
              <a:gd fmla="val 50004" name="adj1"/>
            </a:avLst>
          </a:prstGeom>
          <a:noFill/>
          <a:ln cap="flat" cmpd="sng" w="9525">
            <a:solidFill>
              <a:schemeClr val="dk1"/>
            </a:solidFill>
            <a:prstDash val="solid"/>
            <a:round/>
            <a:headEnd len="med" w="med" type="diamond"/>
            <a:tailEnd len="med" w="med" type="none"/>
          </a:ln>
        </p:spPr>
      </p:cxnSp>
      <p:sp>
        <p:nvSpPr>
          <p:cNvPr id="347" name="Google Shape;347;p30"/>
          <p:cNvSpPr txBox="1"/>
          <p:nvPr>
            <p:ph idx="12" type="sldNum"/>
          </p:nvPr>
        </p:nvSpPr>
        <p:spPr>
          <a:xfrm>
            <a:off x="8348134" y="45516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Desglose del precio</a:t>
            </a:r>
            <a:endParaRPr/>
          </a:p>
        </p:txBody>
      </p:sp>
      <p:grpSp>
        <p:nvGrpSpPr>
          <p:cNvPr id="353" name="Google Shape;353;p31"/>
          <p:cNvGrpSpPr/>
          <p:nvPr/>
        </p:nvGrpSpPr>
        <p:grpSpPr>
          <a:xfrm>
            <a:off x="868014" y="1875150"/>
            <a:ext cx="7262561" cy="521150"/>
            <a:chOff x="857614" y="1390275"/>
            <a:chExt cx="7262561" cy="521150"/>
          </a:xfrm>
        </p:grpSpPr>
        <p:sp>
          <p:nvSpPr>
            <p:cNvPr id="354" name="Google Shape;354;p31"/>
            <p:cNvSpPr txBox="1"/>
            <p:nvPr/>
          </p:nvSpPr>
          <p:spPr>
            <a:xfrm>
              <a:off x="857614" y="1390275"/>
              <a:ext cx="2080800" cy="52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Noto Serif Ethiopic"/>
                  <a:ea typeface="Noto Serif Ethiopic"/>
                  <a:cs typeface="Noto Serif Ethiopic"/>
                  <a:sym typeface="Noto Serif Ethiopic"/>
                </a:rPr>
                <a:t>15,000 </a:t>
              </a:r>
              <a:endParaRPr sz="3000">
                <a:solidFill>
                  <a:schemeClr val="accent1"/>
                </a:solidFill>
                <a:latin typeface="Noto Serif Ethiopic"/>
                <a:ea typeface="Noto Serif Ethiopic"/>
                <a:cs typeface="Noto Serif Ethiopic"/>
                <a:sym typeface="Noto Serif Ethiopic"/>
              </a:endParaRPr>
            </a:p>
          </p:txBody>
        </p:sp>
        <p:sp>
          <p:nvSpPr>
            <p:cNvPr id="355" name="Google Shape;355;p31"/>
            <p:cNvSpPr txBox="1"/>
            <p:nvPr/>
          </p:nvSpPr>
          <p:spPr>
            <a:xfrm>
              <a:off x="3389525" y="1390300"/>
              <a:ext cx="25437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Noto Serif Ethiopic"/>
                  <a:ea typeface="Noto Serif Ethiopic"/>
                  <a:cs typeface="Noto Serif Ethiopic"/>
                  <a:sym typeface="Noto Serif Ethiopic"/>
                </a:rPr>
                <a:t>Salario por desarrollador al mes</a:t>
              </a:r>
              <a:endParaRPr sz="1800">
                <a:latin typeface="Noto Serif Ethiopic"/>
                <a:ea typeface="Noto Serif Ethiopic"/>
                <a:cs typeface="Noto Serif Ethiopic"/>
                <a:sym typeface="Noto Serif Ethiopic"/>
              </a:endParaRPr>
            </a:p>
          </p:txBody>
        </p:sp>
        <p:sp>
          <p:nvSpPr>
            <p:cNvPr id="356" name="Google Shape;356;p31"/>
            <p:cNvSpPr txBox="1"/>
            <p:nvPr/>
          </p:nvSpPr>
          <p:spPr>
            <a:xfrm>
              <a:off x="6384375" y="1390325"/>
              <a:ext cx="17358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katab"/>
                  <a:ea typeface="Akatab"/>
                  <a:cs typeface="Akatab"/>
                  <a:sym typeface="Akatab"/>
                </a:rPr>
                <a:t>3,750 x semana</a:t>
              </a:r>
              <a:endParaRPr sz="1200">
                <a:latin typeface="Akatab"/>
                <a:ea typeface="Akatab"/>
                <a:cs typeface="Akatab"/>
                <a:sym typeface="Akatab"/>
              </a:endParaRPr>
            </a:p>
          </p:txBody>
        </p:sp>
      </p:grpSp>
      <p:grpSp>
        <p:nvGrpSpPr>
          <p:cNvPr id="357" name="Google Shape;357;p31"/>
          <p:cNvGrpSpPr/>
          <p:nvPr/>
        </p:nvGrpSpPr>
        <p:grpSpPr>
          <a:xfrm>
            <a:off x="1182307" y="3039288"/>
            <a:ext cx="6948268" cy="521138"/>
            <a:chOff x="1171907" y="2554413"/>
            <a:chExt cx="6948268" cy="521138"/>
          </a:xfrm>
        </p:grpSpPr>
        <p:sp>
          <p:nvSpPr>
            <p:cNvPr id="358" name="Google Shape;358;p31"/>
            <p:cNvSpPr txBox="1"/>
            <p:nvPr/>
          </p:nvSpPr>
          <p:spPr>
            <a:xfrm>
              <a:off x="1171907" y="2554450"/>
              <a:ext cx="1532400" cy="52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Noto Serif Ethiopic"/>
                  <a:ea typeface="Noto Serif Ethiopic"/>
                  <a:cs typeface="Noto Serif Ethiopic"/>
                  <a:sym typeface="Noto Serif Ethiopic"/>
                </a:rPr>
                <a:t>37,500</a:t>
              </a:r>
              <a:endParaRPr sz="3000">
                <a:solidFill>
                  <a:schemeClr val="accent1"/>
                </a:solidFill>
                <a:latin typeface="Noto Serif Ethiopic"/>
                <a:ea typeface="Noto Serif Ethiopic"/>
                <a:cs typeface="Noto Serif Ethiopic"/>
                <a:sym typeface="Noto Serif Ethiopic"/>
              </a:endParaRPr>
            </a:p>
          </p:txBody>
        </p:sp>
        <p:sp>
          <p:nvSpPr>
            <p:cNvPr id="359" name="Google Shape;359;p31"/>
            <p:cNvSpPr txBox="1"/>
            <p:nvPr/>
          </p:nvSpPr>
          <p:spPr>
            <a:xfrm>
              <a:off x="3389525" y="2554413"/>
              <a:ext cx="25437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Noto Serif Ethiopic"/>
                  <a:ea typeface="Noto Serif Ethiopic"/>
                  <a:cs typeface="Noto Serif Ethiopic"/>
                  <a:sym typeface="Noto Serif Ethiopic"/>
                </a:rPr>
                <a:t>Salario por las 10 semanas de trabajo</a:t>
              </a:r>
              <a:endParaRPr sz="1800">
                <a:latin typeface="Noto Serif Ethiopic"/>
                <a:ea typeface="Noto Serif Ethiopic"/>
                <a:cs typeface="Noto Serif Ethiopic"/>
                <a:sym typeface="Noto Serif Ethiopic"/>
              </a:endParaRPr>
            </a:p>
          </p:txBody>
        </p:sp>
        <p:sp>
          <p:nvSpPr>
            <p:cNvPr id="360" name="Google Shape;360;p31"/>
            <p:cNvSpPr txBox="1"/>
            <p:nvPr/>
          </p:nvSpPr>
          <p:spPr>
            <a:xfrm>
              <a:off x="6384375" y="2554438"/>
              <a:ext cx="17358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Akatab"/>
                  <a:ea typeface="Akatab"/>
                  <a:cs typeface="Akatab"/>
                  <a:sym typeface="Akatab"/>
                </a:rPr>
                <a:t>2 desarrolladores involucrados</a:t>
              </a:r>
              <a:endParaRPr sz="1200">
                <a:latin typeface="Akatab"/>
                <a:ea typeface="Akatab"/>
                <a:cs typeface="Akatab"/>
                <a:sym typeface="Akatab"/>
              </a:endParaRPr>
            </a:p>
          </p:txBody>
        </p:sp>
      </p:grpSp>
      <p:cxnSp>
        <p:nvCxnSpPr>
          <p:cNvPr id="361" name="Google Shape;361;p31"/>
          <p:cNvCxnSpPr>
            <a:stCxn id="354" idx="3"/>
            <a:endCxn id="355" idx="1"/>
          </p:cNvCxnSpPr>
          <p:nvPr/>
        </p:nvCxnSpPr>
        <p:spPr>
          <a:xfrm>
            <a:off x="2948814" y="2135700"/>
            <a:ext cx="451200" cy="0"/>
          </a:xfrm>
          <a:prstGeom prst="straightConnector1">
            <a:avLst/>
          </a:prstGeom>
          <a:noFill/>
          <a:ln cap="flat" cmpd="sng" w="9525">
            <a:solidFill>
              <a:schemeClr val="dk1"/>
            </a:solidFill>
            <a:prstDash val="solid"/>
            <a:round/>
            <a:headEnd len="med" w="med" type="none"/>
            <a:tailEnd len="med" w="med" type="diamond"/>
          </a:ln>
        </p:spPr>
      </p:cxnSp>
      <p:cxnSp>
        <p:nvCxnSpPr>
          <p:cNvPr id="362" name="Google Shape;362;p31"/>
          <p:cNvCxnSpPr>
            <a:stCxn id="358" idx="3"/>
            <a:endCxn id="359" idx="1"/>
          </p:cNvCxnSpPr>
          <p:nvPr/>
        </p:nvCxnSpPr>
        <p:spPr>
          <a:xfrm>
            <a:off x="2714707" y="3299875"/>
            <a:ext cx="685200" cy="0"/>
          </a:xfrm>
          <a:prstGeom prst="straightConnector1">
            <a:avLst/>
          </a:prstGeom>
          <a:noFill/>
          <a:ln cap="flat" cmpd="sng" w="9525">
            <a:solidFill>
              <a:schemeClr val="dk1"/>
            </a:solidFill>
            <a:prstDash val="solid"/>
            <a:round/>
            <a:headEnd len="med" w="med" type="none"/>
            <a:tailEnd len="med" w="med" type="diamond"/>
          </a:ln>
        </p:spPr>
      </p:cxnSp>
      <p:cxnSp>
        <p:nvCxnSpPr>
          <p:cNvPr id="363" name="Google Shape;363;p31"/>
          <p:cNvCxnSpPr>
            <a:stCxn id="355" idx="3"/>
            <a:endCxn id="356" idx="1"/>
          </p:cNvCxnSpPr>
          <p:nvPr/>
        </p:nvCxnSpPr>
        <p:spPr>
          <a:xfrm>
            <a:off x="5943625" y="2135725"/>
            <a:ext cx="451200" cy="0"/>
          </a:xfrm>
          <a:prstGeom prst="straightConnector1">
            <a:avLst/>
          </a:prstGeom>
          <a:noFill/>
          <a:ln cap="flat" cmpd="sng" w="9525">
            <a:solidFill>
              <a:schemeClr val="dk1"/>
            </a:solidFill>
            <a:prstDash val="solid"/>
            <a:round/>
            <a:headEnd len="med" w="med" type="none"/>
            <a:tailEnd len="med" w="med" type="diamond"/>
          </a:ln>
        </p:spPr>
      </p:cxnSp>
      <p:cxnSp>
        <p:nvCxnSpPr>
          <p:cNvPr id="364" name="Google Shape;364;p31"/>
          <p:cNvCxnSpPr>
            <a:stCxn id="359" idx="3"/>
            <a:endCxn id="360" idx="1"/>
          </p:cNvCxnSpPr>
          <p:nvPr/>
        </p:nvCxnSpPr>
        <p:spPr>
          <a:xfrm>
            <a:off x="5943625" y="3299838"/>
            <a:ext cx="451200" cy="0"/>
          </a:xfrm>
          <a:prstGeom prst="straightConnector1">
            <a:avLst/>
          </a:prstGeom>
          <a:noFill/>
          <a:ln cap="flat" cmpd="sng" w="9525">
            <a:solidFill>
              <a:schemeClr val="dk1"/>
            </a:solidFill>
            <a:prstDash val="solid"/>
            <a:round/>
            <a:headEnd len="med" w="med" type="none"/>
            <a:tailEnd len="med" w="med" type="diamond"/>
          </a:ln>
        </p:spPr>
      </p:cxnSp>
      <p:sp>
        <p:nvSpPr>
          <p:cNvPr id="365" name="Google Shape;365;p31"/>
          <p:cNvSpPr txBox="1"/>
          <p:nvPr>
            <p:ph idx="12" type="sldNum"/>
          </p:nvPr>
        </p:nvSpPr>
        <p:spPr>
          <a:xfrm>
            <a:off x="8424009" y="45724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4"/>
          <p:cNvSpPr txBox="1"/>
          <p:nvPr>
            <p:ph type="title"/>
          </p:nvPr>
        </p:nvSpPr>
        <p:spPr>
          <a:xfrm>
            <a:off x="720000" y="445025"/>
            <a:ext cx="7704000" cy="119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300">
                <a:solidFill>
                  <a:srgbClr val="CA7131"/>
                </a:solidFill>
              </a:rPr>
              <a:t>Antecedentes </a:t>
            </a:r>
            <a:endParaRPr sz="4300">
              <a:solidFill>
                <a:srgbClr val="CA7131"/>
              </a:solidFill>
            </a:endParaRPr>
          </a:p>
        </p:txBody>
      </p:sp>
      <p:sp>
        <p:nvSpPr>
          <p:cNvPr id="112" name="Google Shape;112;p14"/>
          <p:cNvSpPr txBox="1"/>
          <p:nvPr>
            <p:ph idx="1" type="body"/>
          </p:nvPr>
        </p:nvSpPr>
        <p:spPr>
          <a:xfrm>
            <a:off x="1158175" y="1924525"/>
            <a:ext cx="6981600" cy="21129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800">
                <a:solidFill>
                  <a:schemeClr val="accent2"/>
                </a:solidFill>
              </a:rPr>
              <a:t>Antes de la era digital, la gestión de inventario se realizaba principalmente de manera manual. Los registros se mantenían en papel o en hojas de cálculo, y los trabajadores llevaban un seguimiento manual de las entradas y salidas de productos. Esto era propenso a errores y limitaba la capacidad de realizar análisis y pronósticos precisos.</a:t>
            </a:r>
            <a:endParaRPr sz="1800">
              <a:solidFill>
                <a:schemeClr val="accent2"/>
              </a:solidFill>
            </a:endParaRPr>
          </a:p>
        </p:txBody>
      </p:sp>
      <p:sp>
        <p:nvSpPr>
          <p:cNvPr id="113" name="Google Shape;113;p14"/>
          <p:cNvSpPr txBox="1"/>
          <p:nvPr>
            <p:ph idx="12" type="sldNum"/>
          </p:nvPr>
        </p:nvSpPr>
        <p:spPr>
          <a:xfrm>
            <a:off x="8233359" y="44473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2"/>
          <p:cNvSpPr txBox="1"/>
          <p:nvPr>
            <p:ph type="title"/>
          </p:nvPr>
        </p:nvSpPr>
        <p:spPr>
          <a:xfrm>
            <a:off x="720000" y="5482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Costos extra</a:t>
            </a:r>
            <a:endParaRPr/>
          </a:p>
        </p:txBody>
      </p:sp>
      <p:grpSp>
        <p:nvGrpSpPr>
          <p:cNvPr id="371" name="Google Shape;371;p32"/>
          <p:cNvGrpSpPr/>
          <p:nvPr/>
        </p:nvGrpSpPr>
        <p:grpSpPr>
          <a:xfrm>
            <a:off x="1451174" y="2044400"/>
            <a:ext cx="2519700" cy="1106650"/>
            <a:chOff x="4132499" y="1955938"/>
            <a:chExt cx="2519700" cy="1106650"/>
          </a:xfrm>
        </p:grpSpPr>
        <p:sp>
          <p:nvSpPr>
            <p:cNvPr id="372" name="Google Shape;372;p32"/>
            <p:cNvSpPr txBox="1"/>
            <p:nvPr/>
          </p:nvSpPr>
          <p:spPr>
            <a:xfrm>
              <a:off x="4132499" y="1955938"/>
              <a:ext cx="25197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latin typeface="Noto Serif Ethiopic"/>
                  <a:ea typeface="Noto Serif Ethiopic"/>
                  <a:cs typeface="Noto Serif Ethiopic"/>
                  <a:sym typeface="Noto Serif Ethiopic"/>
                </a:rPr>
                <a:t>$4 dlls x mes</a:t>
              </a:r>
              <a:endParaRPr sz="3000">
                <a:latin typeface="Noto Serif Ethiopic"/>
                <a:ea typeface="Noto Serif Ethiopic"/>
                <a:cs typeface="Noto Serif Ethiopic"/>
                <a:sym typeface="Noto Serif Ethiopic"/>
              </a:endParaRPr>
            </a:p>
          </p:txBody>
        </p:sp>
        <p:sp>
          <p:nvSpPr>
            <p:cNvPr id="373" name="Google Shape;373;p32"/>
            <p:cNvSpPr txBox="1"/>
            <p:nvPr/>
          </p:nvSpPr>
          <p:spPr>
            <a:xfrm>
              <a:off x="4269126" y="2541488"/>
              <a:ext cx="2298900" cy="521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Noto Serif Ethiopic"/>
                  <a:ea typeface="Noto Serif Ethiopic"/>
                  <a:cs typeface="Noto Serif Ethiopic"/>
                  <a:sym typeface="Noto Serif Ethiopic"/>
                </a:rPr>
                <a:t>Dominio</a:t>
              </a:r>
              <a:endParaRPr sz="2400">
                <a:solidFill>
                  <a:schemeClr val="dk1"/>
                </a:solidFill>
                <a:latin typeface="Noto Serif Ethiopic"/>
                <a:ea typeface="Noto Serif Ethiopic"/>
                <a:cs typeface="Noto Serif Ethiopic"/>
                <a:sym typeface="Noto Serif Ethiopic"/>
              </a:endParaRPr>
            </a:p>
          </p:txBody>
        </p:sp>
      </p:grpSp>
      <p:grpSp>
        <p:nvGrpSpPr>
          <p:cNvPr id="374" name="Google Shape;374;p32"/>
          <p:cNvGrpSpPr/>
          <p:nvPr/>
        </p:nvGrpSpPr>
        <p:grpSpPr>
          <a:xfrm>
            <a:off x="4790850" y="2044400"/>
            <a:ext cx="2754600" cy="1200125"/>
            <a:chOff x="4780075" y="1862463"/>
            <a:chExt cx="2754600" cy="1200125"/>
          </a:xfrm>
        </p:grpSpPr>
        <p:sp>
          <p:nvSpPr>
            <p:cNvPr id="375" name="Google Shape;375;p32"/>
            <p:cNvSpPr txBox="1"/>
            <p:nvPr/>
          </p:nvSpPr>
          <p:spPr>
            <a:xfrm>
              <a:off x="4780075" y="1862463"/>
              <a:ext cx="27546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latin typeface="Noto Serif Ethiopic"/>
                  <a:ea typeface="Noto Serif Ethiopic"/>
                  <a:cs typeface="Noto Serif Ethiopic"/>
                  <a:sym typeface="Noto Serif Ethiopic"/>
                </a:rPr>
                <a:t>$20 dlls x mes</a:t>
              </a:r>
              <a:endParaRPr sz="3000">
                <a:latin typeface="Noto Serif Ethiopic"/>
                <a:ea typeface="Noto Serif Ethiopic"/>
                <a:cs typeface="Noto Serif Ethiopic"/>
                <a:sym typeface="Noto Serif Ethiopic"/>
              </a:endParaRPr>
            </a:p>
          </p:txBody>
        </p:sp>
        <p:sp>
          <p:nvSpPr>
            <p:cNvPr id="376" name="Google Shape;376;p32"/>
            <p:cNvSpPr txBox="1"/>
            <p:nvPr/>
          </p:nvSpPr>
          <p:spPr>
            <a:xfrm>
              <a:off x="4936675" y="2541488"/>
              <a:ext cx="2519700" cy="521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Noto Serif Ethiopic"/>
                  <a:ea typeface="Noto Serif Ethiopic"/>
                  <a:cs typeface="Noto Serif Ethiopic"/>
                  <a:sym typeface="Noto Serif Ethiopic"/>
                </a:rPr>
                <a:t>Base de datos</a:t>
              </a:r>
              <a:endParaRPr sz="2400">
                <a:solidFill>
                  <a:schemeClr val="dk1"/>
                </a:solidFill>
                <a:latin typeface="Noto Serif Ethiopic"/>
                <a:ea typeface="Noto Serif Ethiopic"/>
                <a:cs typeface="Noto Serif Ethiopic"/>
                <a:sym typeface="Noto Serif Ethiopic"/>
              </a:endParaRPr>
            </a:p>
          </p:txBody>
        </p:sp>
      </p:grpSp>
      <p:sp>
        <p:nvSpPr>
          <p:cNvPr id="377" name="Google Shape;377;p32"/>
          <p:cNvSpPr/>
          <p:nvPr/>
        </p:nvSpPr>
        <p:spPr>
          <a:xfrm>
            <a:off x="1567025" y="2588775"/>
            <a:ext cx="2298900" cy="80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 name="Google Shape;378;p32"/>
          <p:cNvSpPr/>
          <p:nvPr/>
        </p:nvSpPr>
        <p:spPr>
          <a:xfrm>
            <a:off x="4947350" y="2588775"/>
            <a:ext cx="2519700" cy="8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 name="Google Shape;379;p32"/>
          <p:cNvSpPr txBox="1"/>
          <p:nvPr>
            <p:ph idx="12" type="sldNum"/>
          </p:nvPr>
        </p:nvSpPr>
        <p:spPr>
          <a:xfrm>
            <a:off x="8379434" y="45516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Recursos utilizados para la creación del sitio Web</a:t>
            </a:r>
            <a:endParaRPr/>
          </a:p>
        </p:txBody>
      </p:sp>
      <p:sp>
        <p:nvSpPr>
          <p:cNvPr id="385" name="Google Shape;385;p33"/>
          <p:cNvSpPr txBox="1"/>
          <p:nvPr/>
        </p:nvSpPr>
        <p:spPr>
          <a:xfrm flipH="1">
            <a:off x="4168350" y="2709985"/>
            <a:ext cx="807300" cy="80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900">
              <a:solidFill>
                <a:schemeClr val="lt1"/>
              </a:solidFill>
              <a:latin typeface="Akatab"/>
              <a:ea typeface="Akatab"/>
              <a:cs typeface="Akatab"/>
              <a:sym typeface="Akatab"/>
            </a:endParaRPr>
          </a:p>
        </p:txBody>
      </p:sp>
      <p:grpSp>
        <p:nvGrpSpPr>
          <p:cNvPr id="386" name="Google Shape;386;p33"/>
          <p:cNvGrpSpPr/>
          <p:nvPr/>
        </p:nvGrpSpPr>
        <p:grpSpPr>
          <a:xfrm>
            <a:off x="1186275" y="2109600"/>
            <a:ext cx="1871700" cy="791998"/>
            <a:chOff x="1186275" y="1932250"/>
            <a:chExt cx="1871700" cy="791998"/>
          </a:xfrm>
        </p:grpSpPr>
        <p:sp>
          <p:nvSpPr>
            <p:cNvPr id="387" name="Google Shape;387;p33"/>
            <p:cNvSpPr txBox="1"/>
            <p:nvPr/>
          </p:nvSpPr>
          <p:spPr>
            <a:xfrm>
              <a:off x="1186275" y="2203148"/>
              <a:ext cx="18717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Noto Serif Ethiopic"/>
                  <a:ea typeface="Noto Serif Ethiopic"/>
                  <a:cs typeface="Noto Serif Ethiopic"/>
                  <a:sym typeface="Noto Serif Ethiopic"/>
                </a:rPr>
                <a:t>JavaScript</a:t>
              </a:r>
              <a:endParaRPr sz="2400">
                <a:solidFill>
                  <a:schemeClr val="dk1"/>
                </a:solidFill>
                <a:latin typeface="Noto Serif Ethiopic"/>
                <a:ea typeface="Noto Serif Ethiopic"/>
                <a:cs typeface="Noto Serif Ethiopic"/>
                <a:sym typeface="Noto Serif Ethiopic"/>
              </a:endParaRPr>
            </a:p>
          </p:txBody>
        </p:sp>
        <p:sp>
          <p:nvSpPr>
            <p:cNvPr id="388" name="Google Shape;388;p33"/>
            <p:cNvSpPr txBox="1"/>
            <p:nvPr/>
          </p:nvSpPr>
          <p:spPr>
            <a:xfrm>
              <a:off x="1186275" y="1932250"/>
              <a:ext cx="1871700" cy="347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latin typeface="Akatab"/>
                  <a:ea typeface="Akatab"/>
                  <a:cs typeface="Akatab"/>
                  <a:sym typeface="Akatab"/>
                </a:rPr>
                <a:t>Para crear interfaces de usuario interactivas y dinámicas</a:t>
              </a:r>
              <a:endParaRPr sz="1200">
                <a:latin typeface="Akatab"/>
                <a:ea typeface="Akatab"/>
                <a:cs typeface="Akatab"/>
                <a:sym typeface="Akatab"/>
              </a:endParaRPr>
            </a:p>
          </p:txBody>
        </p:sp>
      </p:grpSp>
      <p:grpSp>
        <p:nvGrpSpPr>
          <p:cNvPr id="389" name="Google Shape;389;p33"/>
          <p:cNvGrpSpPr/>
          <p:nvPr/>
        </p:nvGrpSpPr>
        <p:grpSpPr>
          <a:xfrm>
            <a:off x="1186275" y="3339993"/>
            <a:ext cx="1871700" cy="792009"/>
            <a:chOff x="1186275" y="3162643"/>
            <a:chExt cx="1871700" cy="792009"/>
          </a:xfrm>
        </p:grpSpPr>
        <p:sp>
          <p:nvSpPr>
            <p:cNvPr id="390" name="Google Shape;390;p33"/>
            <p:cNvSpPr txBox="1"/>
            <p:nvPr/>
          </p:nvSpPr>
          <p:spPr>
            <a:xfrm>
              <a:off x="1186275" y="3162643"/>
              <a:ext cx="1871700" cy="5211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Noto Serif Ethiopic"/>
                  <a:ea typeface="Noto Serif Ethiopic"/>
                  <a:cs typeface="Noto Serif Ethiopic"/>
                  <a:sym typeface="Noto Serif Ethiopic"/>
                </a:rPr>
                <a:t>CSS</a:t>
              </a:r>
              <a:endParaRPr sz="2400">
                <a:solidFill>
                  <a:schemeClr val="dk1"/>
                </a:solidFill>
                <a:latin typeface="Noto Serif Ethiopic"/>
                <a:ea typeface="Noto Serif Ethiopic"/>
                <a:cs typeface="Noto Serif Ethiopic"/>
                <a:sym typeface="Noto Serif Ethiopic"/>
              </a:endParaRPr>
            </a:p>
          </p:txBody>
        </p:sp>
        <p:sp>
          <p:nvSpPr>
            <p:cNvPr id="391" name="Google Shape;391;p33"/>
            <p:cNvSpPr txBox="1"/>
            <p:nvPr/>
          </p:nvSpPr>
          <p:spPr>
            <a:xfrm>
              <a:off x="1186275" y="3607553"/>
              <a:ext cx="1871700" cy="34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Akatab"/>
                  <a:ea typeface="Akatab"/>
                  <a:cs typeface="Akatab"/>
                  <a:sym typeface="Akatab"/>
                </a:rPr>
                <a:t>Diseño y estilo de interfaz de usuario</a:t>
              </a:r>
              <a:endParaRPr sz="1200">
                <a:latin typeface="Akatab"/>
                <a:ea typeface="Akatab"/>
                <a:cs typeface="Akatab"/>
                <a:sym typeface="Akatab"/>
              </a:endParaRPr>
            </a:p>
          </p:txBody>
        </p:sp>
      </p:grpSp>
      <p:grpSp>
        <p:nvGrpSpPr>
          <p:cNvPr id="392" name="Google Shape;392;p33"/>
          <p:cNvGrpSpPr/>
          <p:nvPr/>
        </p:nvGrpSpPr>
        <p:grpSpPr>
          <a:xfrm>
            <a:off x="6086025" y="2109475"/>
            <a:ext cx="1871700" cy="791998"/>
            <a:chOff x="6086025" y="1932125"/>
            <a:chExt cx="1871700" cy="791998"/>
          </a:xfrm>
        </p:grpSpPr>
        <p:sp>
          <p:nvSpPr>
            <p:cNvPr id="393" name="Google Shape;393;p33"/>
            <p:cNvSpPr txBox="1"/>
            <p:nvPr/>
          </p:nvSpPr>
          <p:spPr>
            <a:xfrm>
              <a:off x="6086025" y="2203023"/>
              <a:ext cx="18717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Noto Serif Ethiopic"/>
                  <a:ea typeface="Noto Serif Ethiopic"/>
                  <a:cs typeface="Noto Serif Ethiopic"/>
                  <a:sym typeface="Noto Serif Ethiopic"/>
                </a:rPr>
                <a:t>HTML</a:t>
              </a:r>
              <a:endParaRPr sz="2400">
                <a:solidFill>
                  <a:schemeClr val="dk1"/>
                </a:solidFill>
                <a:latin typeface="Noto Serif Ethiopic"/>
                <a:ea typeface="Noto Serif Ethiopic"/>
                <a:cs typeface="Noto Serif Ethiopic"/>
                <a:sym typeface="Noto Serif Ethiopic"/>
              </a:endParaRPr>
            </a:p>
          </p:txBody>
        </p:sp>
        <p:sp>
          <p:nvSpPr>
            <p:cNvPr id="394" name="Google Shape;394;p33"/>
            <p:cNvSpPr txBox="1"/>
            <p:nvPr/>
          </p:nvSpPr>
          <p:spPr>
            <a:xfrm>
              <a:off x="6086025" y="1932125"/>
              <a:ext cx="1871700" cy="347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latin typeface="Akatab"/>
                  <a:ea typeface="Akatab"/>
                  <a:cs typeface="Akatab"/>
                  <a:sym typeface="Akatab"/>
                </a:rPr>
                <a:t>Interfaz de usuario atractiva e interactiva</a:t>
              </a:r>
              <a:endParaRPr sz="1200">
                <a:latin typeface="Akatab"/>
                <a:ea typeface="Akatab"/>
                <a:cs typeface="Akatab"/>
                <a:sym typeface="Akatab"/>
              </a:endParaRPr>
            </a:p>
          </p:txBody>
        </p:sp>
      </p:grpSp>
      <p:grpSp>
        <p:nvGrpSpPr>
          <p:cNvPr id="395" name="Google Shape;395;p33"/>
          <p:cNvGrpSpPr/>
          <p:nvPr/>
        </p:nvGrpSpPr>
        <p:grpSpPr>
          <a:xfrm>
            <a:off x="6086025" y="3339867"/>
            <a:ext cx="1871700" cy="792010"/>
            <a:chOff x="6086025" y="3162517"/>
            <a:chExt cx="1871700" cy="792010"/>
          </a:xfrm>
        </p:grpSpPr>
        <p:sp>
          <p:nvSpPr>
            <p:cNvPr id="396" name="Google Shape;396;p33"/>
            <p:cNvSpPr txBox="1"/>
            <p:nvPr/>
          </p:nvSpPr>
          <p:spPr>
            <a:xfrm>
              <a:off x="6086025" y="3162517"/>
              <a:ext cx="1871700" cy="521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Noto Serif Ethiopic"/>
                  <a:ea typeface="Noto Serif Ethiopic"/>
                  <a:cs typeface="Noto Serif Ethiopic"/>
                  <a:sym typeface="Noto Serif Ethiopic"/>
                </a:rPr>
                <a:t>Sheet Best</a:t>
              </a:r>
              <a:endParaRPr sz="2400">
                <a:solidFill>
                  <a:schemeClr val="dk1"/>
                </a:solidFill>
                <a:latin typeface="Noto Serif Ethiopic"/>
                <a:ea typeface="Noto Serif Ethiopic"/>
                <a:cs typeface="Noto Serif Ethiopic"/>
                <a:sym typeface="Noto Serif Ethiopic"/>
              </a:endParaRPr>
            </a:p>
          </p:txBody>
        </p:sp>
        <p:sp>
          <p:nvSpPr>
            <p:cNvPr id="397" name="Google Shape;397;p33"/>
            <p:cNvSpPr txBox="1"/>
            <p:nvPr/>
          </p:nvSpPr>
          <p:spPr>
            <a:xfrm>
              <a:off x="6086025" y="3607427"/>
              <a:ext cx="18717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katab"/>
                  <a:ea typeface="Akatab"/>
                  <a:cs typeface="Akatab"/>
                  <a:sym typeface="Akatab"/>
                </a:rPr>
                <a:t>Una herramienta para conectar y trabajar con hojas de cálculo de Google Sheets</a:t>
              </a:r>
              <a:endParaRPr sz="1200">
                <a:latin typeface="Akatab"/>
                <a:ea typeface="Akatab"/>
                <a:cs typeface="Akatab"/>
                <a:sym typeface="Akatab"/>
              </a:endParaRPr>
            </a:p>
          </p:txBody>
        </p:sp>
      </p:grpSp>
      <p:cxnSp>
        <p:nvCxnSpPr>
          <p:cNvPr id="398" name="Google Shape;398;p33"/>
          <p:cNvCxnSpPr>
            <a:stCxn id="387" idx="3"/>
            <a:endCxn id="385" idx="3"/>
          </p:cNvCxnSpPr>
          <p:nvPr/>
        </p:nvCxnSpPr>
        <p:spPr>
          <a:xfrm>
            <a:off x="3057975" y="2641048"/>
            <a:ext cx="1110300" cy="472500"/>
          </a:xfrm>
          <a:prstGeom prst="bentConnector3">
            <a:avLst>
              <a:gd fmla="val 50003" name="adj1"/>
            </a:avLst>
          </a:prstGeom>
          <a:noFill/>
          <a:ln cap="flat" cmpd="sng" w="9525">
            <a:solidFill>
              <a:schemeClr val="dk1"/>
            </a:solidFill>
            <a:prstDash val="solid"/>
            <a:round/>
            <a:headEnd len="med" w="med" type="diamond"/>
            <a:tailEnd len="med" w="med" type="none"/>
          </a:ln>
        </p:spPr>
      </p:cxnSp>
      <p:cxnSp>
        <p:nvCxnSpPr>
          <p:cNvPr id="399" name="Google Shape;399;p33"/>
          <p:cNvCxnSpPr>
            <a:stCxn id="390" idx="3"/>
            <a:endCxn id="385" idx="3"/>
          </p:cNvCxnSpPr>
          <p:nvPr/>
        </p:nvCxnSpPr>
        <p:spPr>
          <a:xfrm flipH="1" rot="10800000">
            <a:off x="3057975" y="3113643"/>
            <a:ext cx="1110300" cy="486900"/>
          </a:xfrm>
          <a:prstGeom prst="bentConnector3">
            <a:avLst>
              <a:gd fmla="val 50003" name="adj1"/>
            </a:avLst>
          </a:prstGeom>
          <a:noFill/>
          <a:ln cap="flat" cmpd="sng" w="9525">
            <a:solidFill>
              <a:schemeClr val="dk1"/>
            </a:solidFill>
            <a:prstDash val="solid"/>
            <a:round/>
            <a:headEnd len="med" w="med" type="diamond"/>
            <a:tailEnd len="med" w="med" type="none"/>
          </a:ln>
        </p:spPr>
      </p:cxnSp>
      <p:cxnSp>
        <p:nvCxnSpPr>
          <p:cNvPr id="400" name="Google Shape;400;p33"/>
          <p:cNvCxnSpPr>
            <a:stCxn id="393" idx="1"/>
            <a:endCxn id="385" idx="1"/>
          </p:cNvCxnSpPr>
          <p:nvPr/>
        </p:nvCxnSpPr>
        <p:spPr>
          <a:xfrm flipH="1">
            <a:off x="4975725" y="2640923"/>
            <a:ext cx="1110300" cy="472800"/>
          </a:xfrm>
          <a:prstGeom prst="bentConnector3">
            <a:avLst>
              <a:gd fmla="val 50003" name="adj1"/>
            </a:avLst>
          </a:prstGeom>
          <a:noFill/>
          <a:ln cap="flat" cmpd="sng" w="9525">
            <a:solidFill>
              <a:schemeClr val="dk1"/>
            </a:solidFill>
            <a:prstDash val="solid"/>
            <a:round/>
            <a:headEnd len="med" w="med" type="diamond"/>
            <a:tailEnd len="med" w="med" type="none"/>
          </a:ln>
        </p:spPr>
      </p:cxnSp>
      <p:cxnSp>
        <p:nvCxnSpPr>
          <p:cNvPr id="401" name="Google Shape;401;p33"/>
          <p:cNvCxnSpPr>
            <a:stCxn id="396" idx="1"/>
            <a:endCxn id="385" idx="1"/>
          </p:cNvCxnSpPr>
          <p:nvPr/>
        </p:nvCxnSpPr>
        <p:spPr>
          <a:xfrm rot="10800000">
            <a:off x="4975725" y="3113517"/>
            <a:ext cx="1110300" cy="486900"/>
          </a:xfrm>
          <a:prstGeom prst="bentConnector3">
            <a:avLst>
              <a:gd fmla="val 50003" name="adj1"/>
            </a:avLst>
          </a:prstGeom>
          <a:noFill/>
          <a:ln cap="flat" cmpd="sng" w="9525">
            <a:solidFill>
              <a:schemeClr val="dk1"/>
            </a:solidFill>
            <a:prstDash val="solid"/>
            <a:round/>
            <a:headEnd len="med" w="med" type="diamond"/>
            <a:tailEnd len="med" w="med" type="none"/>
          </a:ln>
        </p:spPr>
      </p:cxnSp>
      <p:grpSp>
        <p:nvGrpSpPr>
          <p:cNvPr id="402" name="Google Shape;402;p33"/>
          <p:cNvGrpSpPr/>
          <p:nvPr/>
        </p:nvGrpSpPr>
        <p:grpSpPr>
          <a:xfrm>
            <a:off x="4322947" y="2870127"/>
            <a:ext cx="497958" cy="486887"/>
            <a:chOff x="997175" y="1573050"/>
            <a:chExt cx="428425" cy="418900"/>
          </a:xfrm>
        </p:grpSpPr>
        <p:sp>
          <p:nvSpPr>
            <p:cNvPr id="403" name="Google Shape;403;p33"/>
            <p:cNvSpPr/>
            <p:nvPr/>
          </p:nvSpPr>
          <p:spPr>
            <a:xfrm>
              <a:off x="1003550" y="1573050"/>
              <a:ext cx="181550" cy="168325"/>
            </a:xfrm>
            <a:custGeom>
              <a:rect b="b" l="l" r="r" t="t"/>
              <a:pathLst>
                <a:path extrusionOk="0" h="6733" w="7262">
                  <a:moveTo>
                    <a:pt x="3634" y="705"/>
                  </a:moveTo>
                  <a:lnTo>
                    <a:pt x="4398" y="2234"/>
                  </a:lnTo>
                  <a:cubicBezTo>
                    <a:pt x="4459" y="2361"/>
                    <a:pt x="4653" y="2489"/>
                    <a:pt x="4841" y="2550"/>
                  </a:cubicBezTo>
                  <a:lnTo>
                    <a:pt x="6497" y="2743"/>
                  </a:lnTo>
                  <a:lnTo>
                    <a:pt x="5290" y="3951"/>
                  </a:lnTo>
                  <a:cubicBezTo>
                    <a:pt x="5162" y="4078"/>
                    <a:pt x="5096" y="4272"/>
                    <a:pt x="5096" y="4461"/>
                  </a:cubicBezTo>
                  <a:lnTo>
                    <a:pt x="5417" y="6117"/>
                  </a:lnTo>
                  <a:lnTo>
                    <a:pt x="5417" y="6117"/>
                  </a:lnTo>
                  <a:lnTo>
                    <a:pt x="3888" y="5291"/>
                  </a:lnTo>
                  <a:cubicBezTo>
                    <a:pt x="3825" y="5258"/>
                    <a:pt x="3729" y="5241"/>
                    <a:pt x="3634" y="5241"/>
                  </a:cubicBezTo>
                  <a:cubicBezTo>
                    <a:pt x="3538" y="5241"/>
                    <a:pt x="3443" y="5258"/>
                    <a:pt x="3379" y="5291"/>
                  </a:cubicBezTo>
                  <a:lnTo>
                    <a:pt x="1911" y="6117"/>
                  </a:lnTo>
                  <a:lnTo>
                    <a:pt x="2166" y="4461"/>
                  </a:lnTo>
                  <a:cubicBezTo>
                    <a:pt x="2166" y="4272"/>
                    <a:pt x="2105" y="4078"/>
                    <a:pt x="2039" y="3951"/>
                  </a:cubicBezTo>
                  <a:lnTo>
                    <a:pt x="765" y="2743"/>
                  </a:lnTo>
                  <a:lnTo>
                    <a:pt x="2487" y="2550"/>
                  </a:lnTo>
                  <a:cubicBezTo>
                    <a:pt x="2615" y="2489"/>
                    <a:pt x="2803" y="2361"/>
                    <a:pt x="2869" y="2234"/>
                  </a:cubicBezTo>
                  <a:lnTo>
                    <a:pt x="3634" y="705"/>
                  </a:lnTo>
                  <a:close/>
                  <a:moveTo>
                    <a:pt x="3664" y="1"/>
                  </a:moveTo>
                  <a:cubicBezTo>
                    <a:pt x="3553" y="1"/>
                    <a:pt x="3443" y="66"/>
                    <a:pt x="3379" y="196"/>
                  </a:cubicBezTo>
                  <a:lnTo>
                    <a:pt x="2421" y="1979"/>
                  </a:lnTo>
                  <a:lnTo>
                    <a:pt x="2421" y="2040"/>
                  </a:lnTo>
                  <a:lnTo>
                    <a:pt x="383" y="2295"/>
                  </a:lnTo>
                  <a:cubicBezTo>
                    <a:pt x="128" y="2361"/>
                    <a:pt x="1" y="2677"/>
                    <a:pt x="194" y="2871"/>
                  </a:cubicBezTo>
                  <a:lnTo>
                    <a:pt x="1657" y="4272"/>
                  </a:lnTo>
                  <a:lnTo>
                    <a:pt x="1657" y="4333"/>
                  </a:lnTo>
                  <a:lnTo>
                    <a:pt x="1341" y="6371"/>
                  </a:lnTo>
                  <a:cubicBezTo>
                    <a:pt x="1289" y="6571"/>
                    <a:pt x="1474" y="6733"/>
                    <a:pt x="1648" y="6733"/>
                  </a:cubicBezTo>
                  <a:cubicBezTo>
                    <a:pt x="1696" y="6733"/>
                    <a:pt x="1743" y="6720"/>
                    <a:pt x="1784" y="6692"/>
                  </a:cubicBezTo>
                  <a:lnTo>
                    <a:pt x="3634" y="5734"/>
                  </a:lnTo>
                  <a:lnTo>
                    <a:pt x="3695" y="5734"/>
                  </a:lnTo>
                  <a:lnTo>
                    <a:pt x="5478" y="6692"/>
                  </a:lnTo>
                  <a:cubicBezTo>
                    <a:pt x="5534" y="6720"/>
                    <a:pt x="5589" y="6733"/>
                    <a:pt x="5641" y="6733"/>
                  </a:cubicBezTo>
                  <a:cubicBezTo>
                    <a:pt x="5829" y="6733"/>
                    <a:pt x="5975" y="6571"/>
                    <a:pt x="5927" y="6371"/>
                  </a:cubicBezTo>
                  <a:lnTo>
                    <a:pt x="5606" y="4333"/>
                  </a:lnTo>
                  <a:lnTo>
                    <a:pt x="5606" y="4272"/>
                  </a:lnTo>
                  <a:lnTo>
                    <a:pt x="7073" y="2871"/>
                  </a:lnTo>
                  <a:cubicBezTo>
                    <a:pt x="7262" y="2677"/>
                    <a:pt x="7201" y="2361"/>
                    <a:pt x="6880" y="2295"/>
                  </a:cubicBezTo>
                  <a:lnTo>
                    <a:pt x="4908" y="2040"/>
                  </a:lnTo>
                  <a:cubicBezTo>
                    <a:pt x="4841" y="2040"/>
                    <a:pt x="4841" y="2040"/>
                    <a:pt x="4841" y="1979"/>
                  </a:cubicBezTo>
                  <a:lnTo>
                    <a:pt x="3950" y="196"/>
                  </a:lnTo>
                  <a:cubicBezTo>
                    <a:pt x="3886" y="66"/>
                    <a:pt x="3775" y="1"/>
                    <a:pt x="3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390C63"/>
                </a:solidFill>
              </a:endParaRPr>
            </a:p>
          </p:txBody>
        </p:sp>
        <p:sp>
          <p:nvSpPr>
            <p:cNvPr id="404" name="Google Shape;404;p33"/>
            <p:cNvSpPr/>
            <p:nvPr/>
          </p:nvSpPr>
          <p:spPr>
            <a:xfrm>
              <a:off x="997175" y="1635250"/>
              <a:ext cx="428425" cy="356700"/>
            </a:xfrm>
            <a:custGeom>
              <a:rect b="b" l="l" r="r" t="t"/>
              <a:pathLst>
                <a:path extrusionOk="0" h="14268" w="17137">
                  <a:moveTo>
                    <a:pt x="5545" y="6304"/>
                  </a:moveTo>
                  <a:cubicBezTo>
                    <a:pt x="5988" y="6304"/>
                    <a:pt x="6309" y="6686"/>
                    <a:pt x="6309" y="7068"/>
                  </a:cubicBezTo>
                  <a:cubicBezTo>
                    <a:pt x="6309" y="7450"/>
                    <a:pt x="5988" y="7771"/>
                    <a:pt x="5606" y="7832"/>
                  </a:cubicBezTo>
                  <a:lnTo>
                    <a:pt x="2294" y="7832"/>
                  </a:lnTo>
                  <a:cubicBezTo>
                    <a:pt x="1912" y="7771"/>
                    <a:pt x="1596" y="7450"/>
                    <a:pt x="1596" y="7068"/>
                  </a:cubicBezTo>
                  <a:cubicBezTo>
                    <a:pt x="1596" y="6686"/>
                    <a:pt x="1912" y="6304"/>
                    <a:pt x="2360" y="6304"/>
                  </a:cubicBezTo>
                  <a:close/>
                  <a:moveTo>
                    <a:pt x="6243" y="8342"/>
                  </a:moveTo>
                  <a:cubicBezTo>
                    <a:pt x="6691" y="8342"/>
                    <a:pt x="7007" y="8663"/>
                    <a:pt x="7007" y="9045"/>
                  </a:cubicBezTo>
                  <a:cubicBezTo>
                    <a:pt x="7007" y="9488"/>
                    <a:pt x="6691" y="9809"/>
                    <a:pt x="6243" y="9809"/>
                  </a:cubicBezTo>
                  <a:lnTo>
                    <a:pt x="1596" y="9809"/>
                  </a:lnTo>
                  <a:cubicBezTo>
                    <a:pt x="1214" y="9809"/>
                    <a:pt x="831" y="9488"/>
                    <a:pt x="831" y="9045"/>
                  </a:cubicBezTo>
                  <a:cubicBezTo>
                    <a:pt x="831" y="8663"/>
                    <a:pt x="1214" y="8342"/>
                    <a:pt x="1596" y="8342"/>
                  </a:cubicBezTo>
                  <a:close/>
                  <a:moveTo>
                    <a:pt x="5733" y="10319"/>
                  </a:moveTo>
                  <a:cubicBezTo>
                    <a:pt x="6115" y="10319"/>
                    <a:pt x="6436" y="10635"/>
                    <a:pt x="6436" y="11017"/>
                  </a:cubicBezTo>
                  <a:cubicBezTo>
                    <a:pt x="6436" y="11465"/>
                    <a:pt x="6115" y="11781"/>
                    <a:pt x="5733" y="11781"/>
                  </a:cubicBezTo>
                  <a:lnTo>
                    <a:pt x="1784" y="11781"/>
                  </a:lnTo>
                  <a:cubicBezTo>
                    <a:pt x="1341" y="11781"/>
                    <a:pt x="1020" y="11465"/>
                    <a:pt x="1020" y="11017"/>
                  </a:cubicBezTo>
                  <a:cubicBezTo>
                    <a:pt x="1020" y="10635"/>
                    <a:pt x="1341" y="10319"/>
                    <a:pt x="1784" y="10319"/>
                  </a:cubicBezTo>
                  <a:close/>
                  <a:moveTo>
                    <a:pt x="5290" y="12291"/>
                  </a:moveTo>
                  <a:cubicBezTo>
                    <a:pt x="5733" y="12291"/>
                    <a:pt x="6054" y="12612"/>
                    <a:pt x="6054" y="13055"/>
                  </a:cubicBezTo>
                  <a:cubicBezTo>
                    <a:pt x="6054" y="13437"/>
                    <a:pt x="5733" y="13758"/>
                    <a:pt x="5290" y="13758"/>
                  </a:cubicBezTo>
                  <a:lnTo>
                    <a:pt x="2549" y="13758"/>
                  </a:lnTo>
                  <a:cubicBezTo>
                    <a:pt x="2166" y="13758"/>
                    <a:pt x="1851" y="13437"/>
                    <a:pt x="1851" y="13055"/>
                  </a:cubicBezTo>
                  <a:cubicBezTo>
                    <a:pt x="1851" y="12612"/>
                    <a:pt x="2166" y="12291"/>
                    <a:pt x="2549" y="12291"/>
                  </a:cubicBezTo>
                  <a:close/>
                  <a:moveTo>
                    <a:pt x="9621" y="1"/>
                  </a:moveTo>
                  <a:cubicBezTo>
                    <a:pt x="8663" y="1"/>
                    <a:pt x="8220" y="765"/>
                    <a:pt x="8026" y="1463"/>
                  </a:cubicBezTo>
                  <a:cubicBezTo>
                    <a:pt x="7838" y="1973"/>
                    <a:pt x="7771" y="2676"/>
                    <a:pt x="7771" y="3501"/>
                  </a:cubicBezTo>
                  <a:cubicBezTo>
                    <a:pt x="7771" y="3662"/>
                    <a:pt x="7899" y="3742"/>
                    <a:pt x="8026" y="3742"/>
                  </a:cubicBezTo>
                  <a:cubicBezTo>
                    <a:pt x="8154" y="3742"/>
                    <a:pt x="8281" y="3662"/>
                    <a:pt x="8281" y="3501"/>
                  </a:cubicBezTo>
                  <a:cubicBezTo>
                    <a:pt x="8281" y="2737"/>
                    <a:pt x="8347" y="2100"/>
                    <a:pt x="8475" y="1590"/>
                  </a:cubicBezTo>
                  <a:cubicBezTo>
                    <a:pt x="8729" y="826"/>
                    <a:pt x="9112" y="510"/>
                    <a:pt x="9621" y="510"/>
                  </a:cubicBezTo>
                  <a:cubicBezTo>
                    <a:pt x="10192" y="510"/>
                    <a:pt x="10131" y="1274"/>
                    <a:pt x="10131" y="1718"/>
                  </a:cubicBezTo>
                  <a:cubicBezTo>
                    <a:pt x="10131" y="2482"/>
                    <a:pt x="10064" y="3313"/>
                    <a:pt x="10258" y="4077"/>
                  </a:cubicBezTo>
                  <a:cubicBezTo>
                    <a:pt x="10640" y="5478"/>
                    <a:pt x="11975" y="6370"/>
                    <a:pt x="13377" y="6431"/>
                  </a:cubicBezTo>
                  <a:lnTo>
                    <a:pt x="13377" y="12357"/>
                  </a:lnTo>
                  <a:cubicBezTo>
                    <a:pt x="13061" y="12612"/>
                    <a:pt x="11787" y="13758"/>
                    <a:pt x="9682" y="13758"/>
                  </a:cubicBezTo>
                  <a:lnTo>
                    <a:pt x="6309" y="13758"/>
                  </a:lnTo>
                  <a:cubicBezTo>
                    <a:pt x="6625" y="13310"/>
                    <a:pt x="6625" y="12612"/>
                    <a:pt x="6182" y="12163"/>
                  </a:cubicBezTo>
                  <a:cubicBezTo>
                    <a:pt x="6946" y="11848"/>
                    <a:pt x="7201" y="10890"/>
                    <a:pt x="6625" y="10253"/>
                  </a:cubicBezTo>
                  <a:cubicBezTo>
                    <a:pt x="7771" y="9870"/>
                    <a:pt x="7710" y="8153"/>
                    <a:pt x="6564" y="7832"/>
                  </a:cubicBezTo>
                  <a:cubicBezTo>
                    <a:pt x="6880" y="7389"/>
                    <a:pt x="6880" y="6752"/>
                    <a:pt x="6564" y="6304"/>
                  </a:cubicBezTo>
                  <a:lnTo>
                    <a:pt x="7771" y="6304"/>
                  </a:lnTo>
                  <a:cubicBezTo>
                    <a:pt x="7771" y="6752"/>
                    <a:pt x="7838" y="7516"/>
                    <a:pt x="8092" y="8342"/>
                  </a:cubicBezTo>
                  <a:cubicBezTo>
                    <a:pt x="8602" y="9870"/>
                    <a:pt x="9682" y="10762"/>
                    <a:pt x="11150" y="10956"/>
                  </a:cubicBezTo>
                  <a:cubicBezTo>
                    <a:pt x="11466" y="10956"/>
                    <a:pt x="11532" y="10446"/>
                    <a:pt x="11211" y="10446"/>
                  </a:cubicBezTo>
                  <a:cubicBezTo>
                    <a:pt x="9427" y="10253"/>
                    <a:pt x="8536" y="8724"/>
                    <a:pt x="8347" y="7007"/>
                  </a:cubicBezTo>
                  <a:cubicBezTo>
                    <a:pt x="8220" y="6243"/>
                    <a:pt x="8281" y="5412"/>
                    <a:pt x="8281" y="4587"/>
                  </a:cubicBezTo>
                  <a:cubicBezTo>
                    <a:pt x="8281" y="4426"/>
                    <a:pt x="8154" y="4346"/>
                    <a:pt x="8026" y="4346"/>
                  </a:cubicBezTo>
                  <a:cubicBezTo>
                    <a:pt x="7899" y="4346"/>
                    <a:pt x="7771" y="4426"/>
                    <a:pt x="7771" y="4587"/>
                  </a:cubicBezTo>
                  <a:lnTo>
                    <a:pt x="7771" y="5860"/>
                  </a:lnTo>
                  <a:lnTo>
                    <a:pt x="2360" y="5860"/>
                  </a:lnTo>
                  <a:cubicBezTo>
                    <a:pt x="1341" y="5860"/>
                    <a:pt x="765" y="7068"/>
                    <a:pt x="1341" y="7832"/>
                  </a:cubicBezTo>
                  <a:cubicBezTo>
                    <a:pt x="256" y="8026"/>
                    <a:pt x="1" y="9555"/>
                    <a:pt x="959" y="10125"/>
                  </a:cubicBezTo>
                  <a:cubicBezTo>
                    <a:pt x="189" y="10828"/>
                    <a:pt x="577" y="12102"/>
                    <a:pt x="1596" y="12291"/>
                  </a:cubicBezTo>
                  <a:cubicBezTo>
                    <a:pt x="959" y="13055"/>
                    <a:pt x="1596" y="14268"/>
                    <a:pt x="2549" y="14268"/>
                  </a:cubicBezTo>
                  <a:lnTo>
                    <a:pt x="9682" y="14268"/>
                  </a:lnTo>
                  <a:cubicBezTo>
                    <a:pt x="11532" y="14268"/>
                    <a:pt x="12740" y="13504"/>
                    <a:pt x="13377" y="12994"/>
                  </a:cubicBezTo>
                  <a:lnTo>
                    <a:pt x="13377" y="13504"/>
                  </a:lnTo>
                  <a:cubicBezTo>
                    <a:pt x="13377" y="13692"/>
                    <a:pt x="13570" y="13886"/>
                    <a:pt x="13759" y="13886"/>
                  </a:cubicBezTo>
                  <a:lnTo>
                    <a:pt x="14778" y="13886"/>
                  </a:lnTo>
                  <a:cubicBezTo>
                    <a:pt x="15099" y="13886"/>
                    <a:pt x="15099" y="13437"/>
                    <a:pt x="14778" y="13437"/>
                  </a:cubicBezTo>
                  <a:lnTo>
                    <a:pt x="13825" y="13437"/>
                  </a:lnTo>
                  <a:lnTo>
                    <a:pt x="13825" y="5860"/>
                  </a:lnTo>
                  <a:lnTo>
                    <a:pt x="16627" y="5860"/>
                  </a:lnTo>
                  <a:lnTo>
                    <a:pt x="16627" y="13437"/>
                  </a:lnTo>
                  <a:lnTo>
                    <a:pt x="15863" y="13437"/>
                  </a:lnTo>
                  <a:cubicBezTo>
                    <a:pt x="15542" y="13437"/>
                    <a:pt x="15542" y="13886"/>
                    <a:pt x="15863" y="13886"/>
                  </a:cubicBezTo>
                  <a:lnTo>
                    <a:pt x="16689" y="13886"/>
                  </a:lnTo>
                  <a:cubicBezTo>
                    <a:pt x="16943" y="13886"/>
                    <a:pt x="17137" y="13692"/>
                    <a:pt x="17137" y="13504"/>
                  </a:cubicBezTo>
                  <a:lnTo>
                    <a:pt x="17137" y="5794"/>
                  </a:lnTo>
                  <a:cubicBezTo>
                    <a:pt x="17137" y="5539"/>
                    <a:pt x="16943" y="5351"/>
                    <a:pt x="16689" y="5351"/>
                  </a:cubicBezTo>
                  <a:lnTo>
                    <a:pt x="13759" y="5351"/>
                  </a:lnTo>
                  <a:cubicBezTo>
                    <a:pt x="13570" y="5351"/>
                    <a:pt x="13377" y="5539"/>
                    <a:pt x="13377" y="5794"/>
                  </a:cubicBezTo>
                  <a:lnTo>
                    <a:pt x="13377" y="5922"/>
                  </a:lnTo>
                  <a:cubicBezTo>
                    <a:pt x="11787" y="5794"/>
                    <a:pt x="10701" y="4714"/>
                    <a:pt x="10640" y="3185"/>
                  </a:cubicBezTo>
                  <a:cubicBezTo>
                    <a:pt x="10574" y="2294"/>
                    <a:pt x="11084" y="1"/>
                    <a:pt x="9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390C63"/>
                </a:solidFill>
              </a:endParaRPr>
            </a:p>
          </p:txBody>
        </p:sp>
        <p:sp>
          <p:nvSpPr>
            <p:cNvPr id="405" name="Google Shape;405;p33"/>
            <p:cNvSpPr/>
            <p:nvPr/>
          </p:nvSpPr>
          <p:spPr>
            <a:xfrm>
              <a:off x="1357050" y="1796025"/>
              <a:ext cx="43075" cy="43075"/>
            </a:xfrm>
            <a:custGeom>
              <a:rect b="b" l="l" r="r" t="t"/>
              <a:pathLst>
                <a:path extrusionOk="0" h="1723" w="1723">
                  <a:moveTo>
                    <a:pt x="831" y="510"/>
                  </a:moveTo>
                  <a:cubicBezTo>
                    <a:pt x="1020" y="510"/>
                    <a:pt x="1213" y="703"/>
                    <a:pt x="1213" y="892"/>
                  </a:cubicBezTo>
                  <a:cubicBezTo>
                    <a:pt x="1213" y="1085"/>
                    <a:pt x="1020" y="1213"/>
                    <a:pt x="831" y="1213"/>
                  </a:cubicBezTo>
                  <a:cubicBezTo>
                    <a:pt x="638" y="1213"/>
                    <a:pt x="510" y="1085"/>
                    <a:pt x="510" y="892"/>
                  </a:cubicBezTo>
                  <a:cubicBezTo>
                    <a:pt x="510" y="703"/>
                    <a:pt x="638" y="510"/>
                    <a:pt x="831" y="510"/>
                  </a:cubicBezTo>
                  <a:close/>
                  <a:moveTo>
                    <a:pt x="831" y="0"/>
                  </a:moveTo>
                  <a:cubicBezTo>
                    <a:pt x="383" y="0"/>
                    <a:pt x="1" y="382"/>
                    <a:pt x="1" y="892"/>
                  </a:cubicBezTo>
                  <a:cubicBezTo>
                    <a:pt x="1" y="1340"/>
                    <a:pt x="383" y="1722"/>
                    <a:pt x="831" y="1722"/>
                  </a:cubicBezTo>
                  <a:cubicBezTo>
                    <a:pt x="1341" y="1722"/>
                    <a:pt x="1723" y="1340"/>
                    <a:pt x="1723" y="892"/>
                  </a:cubicBezTo>
                  <a:cubicBezTo>
                    <a:pt x="1723" y="382"/>
                    <a:pt x="1341" y="0"/>
                    <a:pt x="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390C63"/>
                </a:solidFill>
              </a:endParaRPr>
            </a:p>
          </p:txBody>
        </p:sp>
      </p:grpSp>
      <p:sp>
        <p:nvSpPr>
          <p:cNvPr id="406" name="Google Shape;406;p33"/>
          <p:cNvSpPr txBox="1"/>
          <p:nvPr>
            <p:ph idx="12" type="sldNum"/>
          </p:nvPr>
        </p:nvSpPr>
        <p:spPr>
          <a:xfrm>
            <a:off x="8295959" y="45411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4"/>
          <p:cNvSpPr txBox="1"/>
          <p:nvPr>
            <p:ph type="title"/>
          </p:nvPr>
        </p:nvSpPr>
        <p:spPr>
          <a:xfrm>
            <a:off x="720000" y="59000"/>
            <a:ext cx="7704000" cy="85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300">
                <a:solidFill>
                  <a:srgbClr val="CA7131"/>
                </a:solidFill>
              </a:rPr>
              <a:t>Sitio</a:t>
            </a:r>
            <a:r>
              <a:rPr lang="en" sz="4300">
                <a:solidFill>
                  <a:srgbClr val="CA7131"/>
                </a:solidFill>
              </a:rPr>
              <a:t> web</a:t>
            </a:r>
            <a:endParaRPr sz="4300">
              <a:solidFill>
                <a:srgbClr val="CA7131"/>
              </a:solidFill>
            </a:endParaRPr>
          </a:p>
        </p:txBody>
      </p:sp>
      <p:pic>
        <p:nvPicPr>
          <p:cNvPr id="412" name="Google Shape;412;p34"/>
          <p:cNvPicPr preferRelativeResize="0"/>
          <p:nvPr/>
        </p:nvPicPr>
        <p:blipFill rotWithShape="1">
          <a:blip r:embed="rId3">
            <a:alphaModFix/>
          </a:blip>
          <a:srcRect b="5172" l="0" r="0" t="3761"/>
          <a:stretch/>
        </p:blipFill>
        <p:spPr>
          <a:xfrm>
            <a:off x="672026" y="797125"/>
            <a:ext cx="7799952" cy="3995825"/>
          </a:xfrm>
          <a:prstGeom prst="rect">
            <a:avLst/>
          </a:prstGeom>
          <a:noFill/>
          <a:ln>
            <a:noFill/>
          </a:ln>
        </p:spPr>
      </p:pic>
      <p:sp>
        <p:nvSpPr>
          <p:cNvPr id="413" name="Google Shape;413;p34"/>
          <p:cNvSpPr txBox="1"/>
          <p:nvPr>
            <p:ph idx="12" type="sldNum"/>
          </p:nvPr>
        </p:nvSpPr>
        <p:spPr>
          <a:xfrm>
            <a:off x="8379434" y="45829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35"/>
          <p:cNvPicPr preferRelativeResize="0"/>
          <p:nvPr/>
        </p:nvPicPr>
        <p:blipFill rotWithShape="1">
          <a:blip r:embed="rId3">
            <a:alphaModFix/>
          </a:blip>
          <a:srcRect b="57321" l="3681" r="44967" t="16513"/>
          <a:stretch/>
        </p:blipFill>
        <p:spPr>
          <a:xfrm>
            <a:off x="774150" y="693800"/>
            <a:ext cx="6551976" cy="1877950"/>
          </a:xfrm>
          <a:prstGeom prst="rect">
            <a:avLst/>
          </a:prstGeom>
          <a:noFill/>
          <a:ln>
            <a:noFill/>
          </a:ln>
        </p:spPr>
      </p:pic>
      <p:pic>
        <p:nvPicPr>
          <p:cNvPr id="419" name="Google Shape;419;p35"/>
          <p:cNvPicPr preferRelativeResize="0"/>
          <p:nvPr/>
        </p:nvPicPr>
        <p:blipFill rotWithShape="1">
          <a:blip r:embed="rId4">
            <a:alphaModFix/>
          </a:blip>
          <a:srcRect b="35228" l="3181" r="44835" t="43400"/>
          <a:stretch/>
        </p:blipFill>
        <p:spPr>
          <a:xfrm>
            <a:off x="1420975" y="2935875"/>
            <a:ext cx="6992952" cy="1617125"/>
          </a:xfrm>
          <a:prstGeom prst="rect">
            <a:avLst/>
          </a:prstGeom>
          <a:noFill/>
          <a:ln>
            <a:noFill/>
          </a:ln>
        </p:spPr>
      </p:pic>
      <p:sp>
        <p:nvSpPr>
          <p:cNvPr id="420" name="Google Shape;420;p35"/>
          <p:cNvSpPr txBox="1"/>
          <p:nvPr>
            <p:ph idx="12" type="sldNum"/>
          </p:nvPr>
        </p:nvSpPr>
        <p:spPr>
          <a:xfrm>
            <a:off x="8337684" y="45530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36"/>
          <p:cNvPicPr preferRelativeResize="0"/>
          <p:nvPr/>
        </p:nvPicPr>
        <p:blipFill rotWithShape="1">
          <a:blip r:embed="rId3">
            <a:alphaModFix/>
          </a:blip>
          <a:srcRect b="33418" l="4319" r="45104" t="30573"/>
          <a:stretch/>
        </p:blipFill>
        <p:spPr>
          <a:xfrm>
            <a:off x="1120200" y="1057875"/>
            <a:ext cx="6903624" cy="2764776"/>
          </a:xfrm>
          <a:prstGeom prst="rect">
            <a:avLst/>
          </a:prstGeom>
          <a:noFill/>
          <a:ln>
            <a:noFill/>
          </a:ln>
        </p:spPr>
      </p:pic>
      <p:sp>
        <p:nvSpPr>
          <p:cNvPr id="426" name="Google Shape;426;p36"/>
          <p:cNvSpPr txBox="1"/>
          <p:nvPr>
            <p:ph idx="12" type="sldNum"/>
          </p:nvPr>
        </p:nvSpPr>
        <p:spPr>
          <a:xfrm>
            <a:off x="8316834" y="45516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37"/>
          <p:cNvPicPr preferRelativeResize="0"/>
          <p:nvPr/>
        </p:nvPicPr>
        <p:blipFill rotWithShape="1">
          <a:blip r:embed="rId3">
            <a:alphaModFix/>
          </a:blip>
          <a:srcRect b="7328" l="2257" r="4840" t="4049"/>
          <a:stretch/>
        </p:blipFill>
        <p:spPr>
          <a:xfrm>
            <a:off x="576137" y="317175"/>
            <a:ext cx="7991726" cy="4287975"/>
          </a:xfrm>
          <a:prstGeom prst="rect">
            <a:avLst/>
          </a:prstGeom>
          <a:noFill/>
          <a:ln>
            <a:noFill/>
          </a:ln>
        </p:spPr>
      </p:pic>
      <p:sp>
        <p:nvSpPr>
          <p:cNvPr id="432" name="Google Shape;432;p37"/>
          <p:cNvSpPr txBox="1"/>
          <p:nvPr>
            <p:ph idx="12" type="sldNum"/>
          </p:nvPr>
        </p:nvSpPr>
        <p:spPr>
          <a:xfrm>
            <a:off x="8389859" y="45412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38"/>
          <p:cNvPicPr preferRelativeResize="0"/>
          <p:nvPr/>
        </p:nvPicPr>
        <p:blipFill rotWithShape="1">
          <a:blip r:embed="rId3">
            <a:alphaModFix/>
          </a:blip>
          <a:srcRect b="26606" l="34296" r="6601" t="46043"/>
          <a:stretch/>
        </p:blipFill>
        <p:spPr>
          <a:xfrm>
            <a:off x="904788" y="1861250"/>
            <a:ext cx="7334424" cy="1909251"/>
          </a:xfrm>
          <a:prstGeom prst="rect">
            <a:avLst/>
          </a:prstGeom>
          <a:noFill/>
          <a:ln>
            <a:noFill/>
          </a:ln>
        </p:spPr>
      </p:pic>
      <p:sp>
        <p:nvSpPr>
          <p:cNvPr id="438" name="Google Shape;438;p38"/>
          <p:cNvSpPr txBox="1"/>
          <p:nvPr/>
        </p:nvSpPr>
        <p:spPr>
          <a:xfrm>
            <a:off x="434375" y="1023475"/>
            <a:ext cx="5305800" cy="521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Noto Serif Ethiopic"/>
                <a:ea typeface="Noto Serif Ethiopic"/>
                <a:cs typeface="Noto Serif Ethiopic"/>
                <a:sym typeface="Noto Serif Ethiopic"/>
              </a:rPr>
              <a:t>Comentarios de los usuarios</a:t>
            </a:r>
            <a:endParaRPr sz="2400">
              <a:solidFill>
                <a:schemeClr val="dk1"/>
              </a:solidFill>
              <a:latin typeface="Noto Serif Ethiopic"/>
              <a:ea typeface="Noto Serif Ethiopic"/>
              <a:cs typeface="Noto Serif Ethiopic"/>
              <a:sym typeface="Noto Serif Ethiopic"/>
            </a:endParaRPr>
          </a:p>
        </p:txBody>
      </p:sp>
      <p:sp>
        <p:nvSpPr>
          <p:cNvPr id="439" name="Google Shape;439;p38"/>
          <p:cNvSpPr txBox="1"/>
          <p:nvPr>
            <p:ph idx="12" type="sldNum"/>
          </p:nvPr>
        </p:nvSpPr>
        <p:spPr>
          <a:xfrm>
            <a:off x="8306384" y="45307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39"/>
          <p:cNvPicPr preferRelativeResize="0"/>
          <p:nvPr/>
        </p:nvPicPr>
        <p:blipFill rotWithShape="1">
          <a:blip r:embed="rId3">
            <a:alphaModFix/>
          </a:blip>
          <a:srcRect b="12935" l="4558" r="62572" t="20004"/>
          <a:stretch/>
        </p:blipFill>
        <p:spPr>
          <a:xfrm>
            <a:off x="721950" y="1767375"/>
            <a:ext cx="2681923" cy="3077776"/>
          </a:xfrm>
          <a:prstGeom prst="rect">
            <a:avLst/>
          </a:prstGeom>
          <a:noFill/>
          <a:ln>
            <a:noFill/>
          </a:ln>
        </p:spPr>
      </p:pic>
      <p:pic>
        <p:nvPicPr>
          <p:cNvPr id="445" name="Google Shape;445;p39"/>
          <p:cNvPicPr preferRelativeResize="0"/>
          <p:nvPr/>
        </p:nvPicPr>
        <p:blipFill rotWithShape="1">
          <a:blip r:embed="rId4">
            <a:alphaModFix/>
          </a:blip>
          <a:srcRect b="14293" l="39242" r="5942" t="60263"/>
          <a:stretch/>
        </p:blipFill>
        <p:spPr>
          <a:xfrm>
            <a:off x="3452275" y="713625"/>
            <a:ext cx="5115350" cy="1335450"/>
          </a:xfrm>
          <a:prstGeom prst="rect">
            <a:avLst/>
          </a:prstGeom>
          <a:noFill/>
          <a:ln>
            <a:noFill/>
          </a:ln>
        </p:spPr>
      </p:pic>
      <p:sp>
        <p:nvSpPr>
          <p:cNvPr id="446" name="Google Shape;446;p39"/>
          <p:cNvSpPr txBox="1"/>
          <p:nvPr>
            <p:ph idx="12" type="sldNum"/>
          </p:nvPr>
        </p:nvSpPr>
        <p:spPr>
          <a:xfrm>
            <a:off x="8358559" y="45245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40"/>
          <p:cNvPicPr preferRelativeResize="0"/>
          <p:nvPr/>
        </p:nvPicPr>
        <p:blipFill rotWithShape="1">
          <a:blip r:embed="rId3">
            <a:alphaModFix/>
          </a:blip>
          <a:srcRect b="5174" l="5528" r="3990" t="8147"/>
          <a:stretch/>
        </p:blipFill>
        <p:spPr>
          <a:xfrm>
            <a:off x="638500" y="474713"/>
            <a:ext cx="7783051" cy="4194075"/>
          </a:xfrm>
          <a:prstGeom prst="rect">
            <a:avLst/>
          </a:prstGeom>
          <a:noFill/>
          <a:ln>
            <a:noFill/>
          </a:ln>
        </p:spPr>
      </p:pic>
      <p:sp>
        <p:nvSpPr>
          <p:cNvPr id="452" name="Google Shape;452;p40"/>
          <p:cNvSpPr txBox="1"/>
          <p:nvPr>
            <p:ph idx="12" type="sldNum"/>
          </p:nvPr>
        </p:nvSpPr>
        <p:spPr>
          <a:xfrm>
            <a:off x="8421559" y="4562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1"/>
          <p:cNvSpPr txBox="1"/>
          <p:nvPr>
            <p:ph type="title"/>
          </p:nvPr>
        </p:nvSpPr>
        <p:spPr>
          <a:xfrm>
            <a:off x="678250" y="2078350"/>
            <a:ext cx="7704000" cy="119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Personalizado por usuario</a:t>
            </a:r>
            <a:endParaRPr/>
          </a:p>
        </p:txBody>
      </p:sp>
      <p:sp>
        <p:nvSpPr>
          <p:cNvPr id="458" name="Google Shape;458;p41"/>
          <p:cNvSpPr txBox="1"/>
          <p:nvPr>
            <p:ph idx="12" type="sldNum"/>
          </p:nvPr>
        </p:nvSpPr>
        <p:spPr>
          <a:xfrm>
            <a:off x="8382259" y="45620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5"/>
          <p:cNvSpPr txBox="1"/>
          <p:nvPr>
            <p:ph type="title"/>
          </p:nvPr>
        </p:nvSpPr>
        <p:spPr>
          <a:xfrm>
            <a:off x="720000" y="445025"/>
            <a:ext cx="7704000" cy="119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300">
                <a:solidFill>
                  <a:srgbClr val="CA7131"/>
                </a:solidFill>
              </a:rPr>
              <a:t>Motivación</a:t>
            </a:r>
            <a:endParaRPr sz="4300">
              <a:solidFill>
                <a:srgbClr val="CA7131"/>
              </a:solidFill>
            </a:endParaRPr>
          </a:p>
        </p:txBody>
      </p:sp>
      <p:sp>
        <p:nvSpPr>
          <p:cNvPr id="119" name="Google Shape;119;p15"/>
          <p:cNvSpPr txBox="1"/>
          <p:nvPr>
            <p:ph idx="1" type="body"/>
          </p:nvPr>
        </p:nvSpPr>
        <p:spPr>
          <a:xfrm>
            <a:off x="1081200" y="1976675"/>
            <a:ext cx="6981600" cy="21129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800">
                <a:solidFill>
                  <a:schemeClr val="accent2"/>
                </a:solidFill>
              </a:rPr>
              <a:t>La idea del proyecto surge ante detectar la necesidad de los clientes potenciales a mejorar la eficiencia de sus operaciones comerciales. Un software de inventario puede agilizar el proceso de seguimiento, gestión y reposición de inventario, lo que a su vez puede reducir los costos operativos y mejorar la productividad.</a:t>
            </a:r>
            <a:endParaRPr sz="1800">
              <a:solidFill>
                <a:schemeClr val="accent2"/>
              </a:solidFill>
            </a:endParaRPr>
          </a:p>
        </p:txBody>
      </p:sp>
      <p:sp>
        <p:nvSpPr>
          <p:cNvPr id="120" name="Google Shape;120;p15"/>
          <p:cNvSpPr txBox="1"/>
          <p:nvPr>
            <p:ph idx="12" type="sldNum"/>
          </p:nvPr>
        </p:nvSpPr>
        <p:spPr>
          <a:xfrm>
            <a:off x="8327234" y="45933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42"/>
          <p:cNvPicPr preferRelativeResize="0"/>
          <p:nvPr/>
        </p:nvPicPr>
        <p:blipFill rotWithShape="1">
          <a:blip r:embed="rId3">
            <a:alphaModFix/>
          </a:blip>
          <a:srcRect b="7325" l="13052" r="16845" t="10091"/>
          <a:stretch/>
        </p:blipFill>
        <p:spPr>
          <a:xfrm>
            <a:off x="1223000" y="329875"/>
            <a:ext cx="6593702" cy="4369175"/>
          </a:xfrm>
          <a:prstGeom prst="rect">
            <a:avLst/>
          </a:prstGeom>
          <a:noFill/>
          <a:ln>
            <a:noFill/>
          </a:ln>
        </p:spPr>
      </p:pic>
      <p:sp>
        <p:nvSpPr>
          <p:cNvPr id="464" name="Google Shape;464;p42"/>
          <p:cNvSpPr txBox="1"/>
          <p:nvPr>
            <p:ph idx="12" type="sldNum"/>
          </p:nvPr>
        </p:nvSpPr>
        <p:spPr>
          <a:xfrm>
            <a:off x="8400284" y="45829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3"/>
          <p:cNvSpPr txBox="1"/>
          <p:nvPr>
            <p:ph idx="12" type="sldNum"/>
          </p:nvPr>
        </p:nvSpPr>
        <p:spPr>
          <a:xfrm>
            <a:off x="8400284" y="45829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pic>
        <p:nvPicPr>
          <p:cNvPr id="470" name="Google Shape;470;p43"/>
          <p:cNvPicPr preferRelativeResize="0"/>
          <p:nvPr/>
        </p:nvPicPr>
        <p:blipFill>
          <a:blip r:embed="rId3">
            <a:alphaModFix/>
          </a:blip>
          <a:stretch>
            <a:fillRect/>
          </a:stretch>
        </p:blipFill>
        <p:spPr>
          <a:xfrm>
            <a:off x="590600" y="285875"/>
            <a:ext cx="4732351" cy="2583401"/>
          </a:xfrm>
          <a:prstGeom prst="rect">
            <a:avLst/>
          </a:prstGeom>
          <a:noFill/>
          <a:ln>
            <a:noFill/>
          </a:ln>
        </p:spPr>
      </p:pic>
      <p:pic>
        <p:nvPicPr>
          <p:cNvPr id="471" name="Google Shape;471;p43"/>
          <p:cNvPicPr preferRelativeResize="0"/>
          <p:nvPr/>
        </p:nvPicPr>
        <p:blipFill>
          <a:blip r:embed="rId4">
            <a:alphaModFix/>
          </a:blip>
          <a:stretch>
            <a:fillRect/>
          </a:stretch>
        </p:blipFill>
        <p:spPr>
          <a:xfrm>
            <a:off x="3584875" y="2187000"/>
            <a:ext cx="4934526" cy="2710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4"/>
          <p:cNvPicPr preferRelativeResize="0"/>
          <p:nvPr/>
        </p:nvPicPr>
        <p:blipFill rotWithShape="1">
          <a:blip r:embed="rId3">
            <a:alphaModFix/>
          </a:blip>
          <a:srcRect b="7623" l="14513" r="18511" t="11443"/>
          <a:stretch/>
        </p:blipFill>
        <p:spPr>
          <a:xfrm>
            <a:off x="1280363" y="334338"/>
            <a:ext cx="6583277" cy="4474826"/>
          </a:xfrm>
          <a:prstGeom prst="rect">
            <a:avLst/>
          </a:prstGeom>
          <a:noFill/>
          <a:ln>
            <a:noFill/>
          </a:ln>
        </p:spPr>
      </p:pic>
      <p:sp>
        <p:nvSpPr>
          <p:cNvPr id="477" name="Google Shape;477;p44"/>
          <p:cNvSpPr txBox="1"/>
          <p:nvPr>
            <p:ph idx="12" type="sldNum"/>
          </p:nvPr>
        </p:nvSpPr>
        <p:spPr>
          <a:xfrm>
            <a:off x="8348109" y="45307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5"/>
          <p:cNvSpPr txBox="1"/>
          <p:nvPr>
            <p:ph idx="12" type="sldNum"/>
          </p:nvPr>
        </p:nvSpPr>
        <p:spPr>
          <a:xfrm>
            <a:off x="8348109" y="45307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pic>
        <p:nvPicPr>
          <p:cNvPr id="483" name="Google Shape;483;p45"/>
          <p:cNvPicPr preferRelativeResize="0"/>
          <p:nvPr/>
        </p:nvPicPr>
        <p:blipFill>
          <a:blip r:embed="rId3">
            <a:alphaModFix/>
          </a:blip>
          <a:stretch>
            <a:fillRect/>
          </a:stretch>
        </p:blipFill>
        <p:spPr>
          <a:xfrm>
            <a:off x="684500" y="296325"/>
            <a:ext cx="4912973" cy="2597799"/>
          </a:xfrm>
          <a:prstGeom prst="rect">
            <a:avLst/>
          </a:prstGeom>
          <a:noFill/>
          <a:ln>
            <a:noFill/>
          </a:ln>
        </p:spPr>
      </p:pic>
      <p:pic>
        <p:nvPicPr>
          <p:cNvPr id="484" name="Google Shape;484;p45"/>
          <p:cNvPicPr preferRelativeResize="0"/>
          <p:nvPr/>
        </p:nvPicPr>
        <p:blipFill>
          <a:blip r:embed="rId4">
            <a:alphaModFix/>
          </a:blip>
          <a:stretch>
            <a:fillRect/>
          </a:stretch>
        </p:blipFill>
        <p:spPr>
          <a:xfrm>
            <a:off x="3647475" y="2180575"/>
            <a:ext cx="4854673" cy="2654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46"/>
          <p:cNvPicPr preferRelativeResize="0"/>
          <p:nvPr/>
        </p:nvPicPr>
        <p:blipFill rotWithShape="1">
          <a:blip r:embed="rId3">
            <a:alphaModFix/>
          </a:blip>
          <a:srcRect b="6465" l="13897" r="17576" t="8795"/>
          <a:stretch/>
        </p:blipFill>
        <p:spPr>
          <a:xfrm>
            <a:off x="1107975" y="201550"/>
            <a:ext cx="6645874" cy="4622700"/>
          </a:xfrm>
          <a:prstGeom prst="rect">
            <a:avLst/>
          </a:prstGeom>
          <a:noFill/>
          <a:ln>
            <a:noFill/>
          </a:ln>
        </p:spPr>
      </p:pic>
      <p:sp>
        <p:nvSpPr>
          <p:cNvPr id="490" name="Google Shape;490;p46"/>
          <p:cNvSpPr txBox="1"/>
          <p:nvPr>
            <p:ph idx="12" type="sldNum"/>
          </p:nvPr>
        </p:nvSpPr>
        <p:spPr>
          <a:xfrm>
            <a:off x="8369009" y="45203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7"/>
          <p:cNvSpPr txBox="1"/>
          <p:nvPr>
            <p:ph type="title"/>
          </p:nvPr>
        </p:nvSpPr>
        <p:spPr>
          <a:xfrm>
            <a:off x="720000" y="1974000"/>
            <a:ext cx="7704000" cy="119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Funcionamiento del programa</a:t>
            </a:r>
            <a:endParaRPr/>
          </a:p>
        </p:txBody>
      </p:sp>
      <p:sp>
        <p:nvSpPr>
          <p:cNvPr id="496" name="Google Shape;496;p47"/>
          <p:cNvSpPr txBox="1"/>
          <p:nvPr>
            <p:ph idx="12" type="sldNum"/>
          </p:nvPr>
        </p:nvSpPr>
        <p:spPr>
          <a:xfrm>
            <a:off x="8358559" y="4594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8"/>
          <p:cNvSpPr txBox="1"/>
          <p:nvPr>
            <p:ph type="title"/>
          </p:nvPr>
        </p:nvSpPr>
        <p:spPr>
          <a:xfrm>
            <a:off x="720000" y="445025"/>
            <a:ext cx="7704000" cy="119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300">
                <a:solidFill>
                  <a:srgbClr val="CA7131"/>
                </a:solidFill>
              </a:rPr>
              <a:t>Referencias</a:t>
            </a:r>
            <a:endParaRPr sz="4300">
              <a:solidFill>
                <a:srgbClr val="CA7131"/>
              </a:solidFill>
            </a:endParaRPr>
          </a:p>
        </p:txBody>
      </p:sp>
      <p:sp>
        <p:nvSpPr>
          <p:cNvPr id="502" name="Google Shape;502;p48"/>
          <p:cNvSpPr txBox="1"/>
          <p:nvPr>
            <p:ph idx="1" type="body"/>
          </p:nvPr>
        </p:nvSpPr>
        <p:spPr>
          <a:xfrm>
            <a:off x="1081200" y="1976675"/>
            <a:ext cx="6981600" cy="21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rgbClr val="000000"/>
                </a:solidFill>
                <a:latin typeface="Arial"/>
                <a:ea typeface="Arial"/>
                <a:cs typeface="Arial"/>
                <a:sym typeface="Arial"/>
                <a:hlinkClick r:id="rId3">
                  <a:extLst>
                    <a:ext uri="{A12FA001-AC4F-418D-AE19-62706E023703}">
                      <ahyp:hlinkClr val="tx"/>
                    </a:ext>
                  </a:extLst>
                </a:hlinkClick>
              </a:rPr>
              <a:t>CenEconResDef2019_Chih.pdf (inegi.org.mx)</a:t>
            </a:r>
            <a:endParaRPr sz="1800">
              <a:solidFill>
                <a:srgbClr val="000000"/>
              </a:solidFill>
            </a:endParaRPr>
          </a:p>
          <a:p>
            <a:pPr indent="0" lvl="0" marL="0" rtl="0" algn="l">
              <a:spcBef>
                <a:spcPts val="1000"/>
              </a:spcBef>
              <a:spcAft>
                <a:spcPts val="0"/>
              </a:spcAft>
              <a:buNone/>
            </a:pPr>
            <a:r>
              <a:rPr lang="en" sz="1100" u="sng">
                <a:solidFill>
                  <a:srgbClr val="000000"/>
                </a:solidFill>
                <a:latin typeface="Arial"/>
                <a:ea typeface="Arial"/>
                <a:cs typeface="Arial"/>
                <a:sym typeface="Arial"/>
                <a:hlinkClick r:id="rId4">
                  <a:extLst>
                    <a:ext uri="{A12FA001-AC4F-418D-AE19-62706E023703}">
                      <ahyp:hlinkClr val="tx"/>
                    </a:ext>
                  </a:extLst>
                </a:hlinkClick>
              </a:rPr>
              <a:t>¿Qué es un punto de venta? [DEFINICIÓN, TIPOS Y EJEMPLOS] (bling.mx)</a:t>
            </a:r>
            <a:endParaRPr sz="1800">
              <a:solidFill>
                <a:srgbClr val="000000"/>
              </a:solidFill>
            </a:endParaRPr>
          </a:p>
          <a:p>
            <a:pPr indent="0" lvl="0" marL="0" rtl="0" algn="l">
              <a:spcBef>
                <a:spcPts val="1000"/>
              </a:spcBef>
              <a:spcAft>
                <a:spcPts val="0"/>
              </a:spcAft>
              <a:buNone/>
            </a:pPr>
            <a:r>
              <a:rPr lang="en" sz="1100" u="sng">
                <a:solidFill>
                  <a:srgbClr val="000000"/>
                </a:solidFill>
                <a:latin typeface="Arial"/>
                <a:ea typeface="Arial"/>
                <a:cs typeface="Arial"/>
                <a:sym typeface="Arial"/>
                <a:hlinkClick r:id="rId5">
                  <a:extLst>
                    <a:ext uri="{A12FA001-AC4F-418D-AE19-62706E023703}">
                      <ahyp:hlinkClr val="tx"/>
                    </a:ext>
                  </a:extLst>
                </a:hlinkClick>
              </a:rPr>
              <a:t>Sistema de inventarios - Qué es, definición y concepto | 2023 | Economipedia</a:t>
            </a:r>
            <a:endParaRPr sz="1800">
              <a:solidFill>
                <a:srgbClr val="000000"/>
              </a:solidFill>
            </a:endParaRPr>
          </a:p>
          <a:p>
            <a:pPr indent="0" lvl="0" marL="0" rtl="0" algn="l">
              <a:spcBef>
                <a:spcPts val="1000"/>
              </a:spcBef>
              <a:spcAft>
                <a:spcPts val="0"/>
              </a:spcAft>
              <a:buNone/>
            </a:pPr>
            <a:r>
              <a:rPr lang="en" sz="1100" u="sng">
                <a:solidFill>
                  <a:srgbClr val="000000"/>
                </a:solidFill>
                <a:latin typeface="Arial"/>
                <a:ea typeface="Arial"/>
                <a:cs typeface="Arial"/>
                <a:sym typeface="Arial"/>
                <a:hlinkClick r:id="rId6">
                  <a:extLst>
                    <a:ext uri="{A12FA001-AC4F-418D-AE19-62706E023703}">
                      <ahyp:hlinkClr val="tx"/>
                    </a:ext>
                  </a:extLst>
                </a:hlinkClick>
              </a:rPr>
              <a:t>Trabajadores independientes, entre la precarización y el avance de la digitalización (eleconomista.com.mx)</a:t>
            </a:r>
            <a:endParaRPr sz="1800">
              <a:solidFill>
                <a:srgbClr val="000000"/>
              </a:solidFill>
            </a:endParaRPr>
          </a:p>
          <a:p>
            <a:pPr indent="0" lvl="0" marL="0" rtl="0" algn="l">
              <a:spcBef>
                <a:spcPts val="1000"/>
              </a:spcBef>
              <a:spcAft>
                <a:spcPts val="1000"/>
              </a:spcAft>
              <a:buNone/>
            </a:pPr>
            <a:r>
              <a:t/>
            </a:r>
            <a:endParaRPr sz="1800">
              <a:solidFill>
                <a:schemeClr val="accent2"/>
              </a:solidFill>
            </a:endParaRPr>
          </a:p>
        </p:txBody>
      </p:sp>
      <p:sp>
        <p:nvSpPr>
          <p:cNvPr id="503" name="Google Shape;503;p48"/>
          <p:cNvSpPr txBox="1"/>
          <p:nvPr>
            <p:ph idx="12" type="sldNum"/>
          </p:nvPr>
        </p:nvSpPr>
        <p:spPr>
          <a:xfrm>
            <a:off x="8316834" y="4562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Para qué un sistema de inventarios?</a:t>
            </a:r>
            <a:endParaRPr/>
          </a:p>
        </p:txBody>
      </p:sp>
      <p:pic>
        <p:nvPicPr>
          <p:cNvPr id="126" name="Google Shape;126;p16"/>
          <p:cNvPicPr preferRelativeResize="0"/>
          <p:nvPr/>
        </p:nvPicPr>
        <p:blipFill>
          <a:blip r:embed="rId3">
            <a:alphaModFix/>
          </a:blip>
          <a:stretch>
            <a:fillRect/>
          </a:stretch>
        </p:blipFill>
        <p:spPr>
          <a:xfrm>
            <a:off x="3198538" y="1999525"/>
            <a:ext cx="2944952" cy="1976799"/>
          </a:xfrm>
          <a:prstGeom prst="rect">
            <a:avLst/>
          </a:prstGeom>
          <a:noFill/>
          <a:ln>
            <a:noFill/>
          </a:ln>
        </p:spPr>
      </p:pic>
      <p:sp>
        <p:nvSpPr>
          <p:cNvPr id="127" name="Google Shape;127;p16"/>
          <p:cNvSpPr txBox="1"/>
          <p:nvPr>
            <p:ph idx="12" type="sldNum"/>
          </p:nvPr>
        </p:nvSpPr>
        <p:spPr>
          <a:xfrm>
            <a:off x="8316809" y="45307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Datos del INEGI</a:t>
            </a:r>
            <a:endParaRPr/>
          </a:p>
        </p:txBody>
      </p:sp>
      <p:sp>
        <p:nvSpPr>
          <p:cNvPr id="133" name="Google Shape;133;p17"/>
          <p:cNvSpPr txBox="1"/>
          <p:nvPr/>
        </p:nvSpPr>
        <p:spPr>
          <a:xfrm>
            <a:off x="5865500" y="3259050"/>
            <a:ext cx="2806500" cy="939300"/>
          </a:xfrm>
          <a:prstGeom prst="rect">
            <a:avLst/>
          </a:prstGeom>
          <a:noFill/>
          <a:ln cap="flat" cmpd="dbl"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600">
                <a:latin typeface="Akatab"/>
                <a:ea typeface="Akatab"/>
                <a:cs typeface="Akatab"/>
                <a:sym typeface="Akatab"/>
              </a:rPr>
              <a:t>La edad del Personal ocupado que prevalece es de 41 años y mayores.</a:t>
            </a:r>
            <a:endParaRPr sz="1600">
              <a:latin typeface="Akatab"/>
              <a:ea typeface="Akatab"/>
              <a:cs typeface="Akatab"/>
              <a:sym typeface="Akatab"/>
            </a:endParaRPr>
          </a:p>
        </p:txBody>
      </p:sp>
      <p:pic>
        <p:nvPicPr>
          <p:cNvPr id="134" name="Google Shape;134;p17"/>
          <p:cNvPicPr preferRelativeResize="0"/>
          <p:nvPr/>
        </p:nvPicPr>
        <p:blipFill>
          <a:blip r:embed="rId3">
            <a:alphaModFix/>
          </a:blip>
          <a:stretch>
            <a:fillRect/>
          </a:stretch>
        </p:blipFill>
        <p:spPr>
          <a:xfrm>
            <a:off x="454100" y="1245700"/>
            <a:ext cx="5061725" cy="3046475"/>
          </a:xfrm>
          <a:prstGeom prst="rect">
            <a:avLst/>
          </a:prstGeom>
          <a:noFill/>
          <a:ln>
            <a:noFill/>
          </a:ln>
        </p:spPr>
      </p:pic>
      <p:sp>
        <p:nvSpPr>
          <p:cNvPr id="135" name="Google Shape;135;p17"/>
          <p:cNvSpPr txBox="1"/>
          <p:nvPr>
            <p:ph idx="12" type="sldNum"/>
          </p:nvPr>
        </p:nvSpPr>
        <p:spPr>
          <a:xfrm>
            <a:off x="8306384" y="4562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¿Cuántas personas saben usar excel?</a:t>
            </a:r>
            <a:endParaRPr/>
          </a:p>
        </p:txBody>
      </p:sp>
      <p:sp>
        <p:nvSpPr>
          <p:cNvPr id="141" name="Google Shape;141;p18"/>
          <p:cNvSpPr txBox="1"/>
          <p:nvPr>
            <p:ph idx="12" type="sldNum"/>
          </p:nvPr>
        </p:nvSpPr>
        <p:spPr>
          <a:xfrm>
            <a:off x="8306384" y="4562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
        <p:nvSpPr>
          <p:cNvPr id="142" name="Google Shape;142;p18"/>
          <p:cNvSpPr txBox="1"/>
          <p:nvPr/>
        </p:nvSpPr>
        <p:spPr>
          <a:xfrm>
            <a:off x="448725" y="1716688"/>
            <a:ext cx="2662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2"/>
                </a:solidFill>
                <a:latin typeface="Akatab"/>
                <a:ea typeface="Akatab"/>
                <a:cs typeface="Akatab"/>
                <a:sym typeface="Akatab"/>
              </a:rPr>
              <a:t>En México, el 4.4% de las personas no asalariadas sabe usar una plantilla de cálculo (como Excel), frente a 17.1% de las asalariadas.</a:t>
            </a:r>
            <a:endParaRPr sz="1800">
              <a:solidFill>
                <a:schemeClr val="accent2"/>
              </a:solidFill>
              <a:latin typeface="Akatab"/>
              <a:ea typeface="Akatab"/>
              <a:cs typeface="Akatab"/>
              <a:sym typeface="Akatab"/>
            </a:endParaRPr>
          </a:p>
        </p:txBody>
      </p:sp>
      <p:pic>
        <p:nvPicPr>
          <p:cNvPr id="143" name="Google Shape;143;p18"/>
          <p:cNvPicPr preferRelativeResize="0"/>
          <p:nvPr/>
        </p:nvPicPr>
        <p:blipFill>
          <a:blip r:embed="rId3">
            <a:alphaModFix/>
          </a:blip>
          <a:stretch>
            <a:fillRect/>
          </a:stretch>
        </p:blipFill>
        <p:spPr>
          <a:xfrm>
            <a:off x="3232350" y="1274450"/>
            <a:ext cx="5352375" cy="32171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nvSpPr>
        <p:spPr>
          <a:xfrm>
            <a:off x="1043350" y="1371150"/>
            <a:ext cx="3309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2"/>
                </a:solidFill>
                <a:latin typeface="Akatab"/>
                <a:ea typeface="Akatab"/>
                <a:cs typeface="Akatab"/>
                <a:sym typeface="Akatab"/>
              </a:rPr>
              <a:t>Un gestor de inventarios y un punto de venta son dos herramientas diferentes, pero a menudo trabajan de manera conjunta en el entorno comercial para gestionar eficientemente las operaciones de un negocio.</a:t>
            </a:r>
            <a:endParaRPr sz="1800">
              <a:solidFill>
                <a:schemeClr val="accent2"/>
              </a:solidFill>
              <a:latin typeface="Akatab"/>
              <a:ea typeface="Akatab"/>
              <a:cs typeface="Akatab"/>
              <a:sym typeface="Akatab"/>
            </a:endParaRPr>
          </a:p>
        </p:txBody>
      </p:sp>
      <p:pic>
        <p:nvPicPr>
          <p:cNvPr id="149" name="Google Shape;149;p19"/>
          <p:cNvPicPr preferRelativeResize="0"/>
          <p:nvPr/>
        </p:nvPicPr>
        <p:blipFill rotWithShape="1">
          <a:blip r:embed="rId3">
            <a:alphaModFix/>
          </a:blip>
          <a:srcRect b="38055" l="0" r="0" t="6975"/>
          <a:stretch/>
        </p:blipFill>
        <p:spPr>
          <a:xfrm>
            <a:off x="4822150" y="460863"/>
            <a:ext cx="3456101" cy="4221776"/>
          </a:xfrm>
          <a:prstGeom prst="rect">
            <a:avLst/>
          </a:prstGeom>
          <a:noFill/>
          <a:ln>
            <a:noFill/>
          </a:ln>
        </p:spPr>
      </p:pic>
      <p:sp>
        <p:nvSpPr>
          <p:cNvPr id="150" name="Google Shape;150;p19"/>
          <p:cNvSpPr txBox="1"/>
          <p:nvPr>
            <p:ph idx="12" type="sldNum"/>
          </p:nvPr>
        </p:nvSpPr>
        <p:spPr>
          <a:xfrm>
            <a:off x="8368984" y="45725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Gestor de inventarios</a:t>
            </a:r>
            <a:endParaRPr/>
          </a:p>
        </p:txBody>
      </p:sp>
      <p:grpSp>
        <p:nvGrpSpPr>
          <p:cNvPr id="156" name="Google Shape;156;p20"/>
          <p:cNvGrpSpPr/>
          <p:nvPr/>
        </p:nvGrpSpPr>
        <p:grpSpPr>
          <a:xfrm>
            <a:off x="1289648" y="1165450"/>
            <a:ext cx="6078303" cy="977375"/>
            <a:chOff x="2082676" y="1165450"/>
            <a:chExt cx="5937002" cy="977375"/>
          </a:xfrm>
        </p:grpSpPr>
        <p:sp>
          <p:nvSpPr>
            <p:cNvPr id="157" name="Google Shape;157;p20"/>
            <p:cNvSpPr txBox="1"/>
            <p:nvPr/>
          </p:nvSpPr>
          <p:spPr>
            <a:xfrm>
              <a:off x="2082676" y="1165450"/>
              <a:ext cx="3822900" cy="521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Noto Serif Ethiopic"/>
                  <a:ea typeface="Noto Serif Ethiopic"/>
                  <a:cs typeface="Noto Serif Ethiopic"/>
                  <a:sym typeface="Noto Serif Ethiopic"/>
                </a:rPr>
                <a:t>Función principal</a:t>
              </a:r>
              <a:endParaRPr sz="2400">
                <a:solidFill>
                  <a:schemeClr val="dk1"/>
                </a:solidFill>
                <a:latin typeface="Noto Serif Ethiopic"/>
                <a:ea typeface="Noto Serif Ethiopic"/>
                <a:cs typeface="Noto Serif Ethiopic"/>
                <a:sym typeface="Noto Serif Ethiopic"/>
              </a:endParaRPr>
            </a:p>
          </p:txBody>
        </p:sp>
        <p:sp>
          <p:nvSpPr>
            <p:cNvPr id="158" name="Google Shape;158;p20"/>
            <p:cNvSpPr txBox="1"/>
            <p:nvPr/>
          </p:nvSpPr>
          <p:spPr>
            <a:xfrm>
              <a:off x="2082678" y="1621725"/>
              <a:ext cx="5937000" cy="521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600">
                  <a:latin typeface="Akatab"/>
                  <a:ea typeface="Akatab"/>
                  <a:cs typeface="Akatab"/>
                  <a:sym typeface="Akatab"/>
                </a:rPr>
                <a:t>Un gestor de inventarios se centra en el seguimiento y la gestión de los niveles de existencias de productos en un negocio.</a:t>
              </a:r>
              <a:endParaRPr sz="1600">
                <a:latin typeface="Akatab"/>
                <a:ea typeface="Akatab"/>
                <a:cs typeface="Akatab"/>
                <a:sym typeface="Akatab"/>
              </a:endParaRPr>
            </a:p>
          </p:txBody>
        </p:sp>
      </p:grpSp>
      <p:grpSp>
        <p:nvGrpSpPr>
          <p:cNvPr id="159" name="Google Shape;159;p20"/>
          <p:cNvGrpSpPr/>
          <p:nvPr/>
        </p:nvGrpSpPr>
        <p:grpSpPr>
          <a:xfrm>
            <a:off x="2127850" y="2654088"/>
            <a:ext cx="5865844" cy="899845"/>
            <a:chOff x="2920853" y="2316793"/>
            <a:chExt cx="5439900" cy="1216171"/>
          </a:xfrm>
        </p:grpSpPr>
        <p:sp>
          <p:nvSpPr>
            <p:cNvPr id="160" name="Google Shape;160;p20"/>
            <p:cNvSpPr txBox="1"/>
            <p:nvPr/>
          </p:nvSpPr>
          <p:spPr>
            <a:xfrm>
              <a:off x="2920863" y="2316793"/>
              <a:ext cx="3629700" cy="521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Noto Serif Ethiopic"/>
                  <a:ea typeface="Noto Serif Ethiopic"/>
                  <a:cs typeface="Noto Serif Ethiopic"/>
                  <a:sym typeface="Noto Serif Ethiopic"/>
                </a:rPr>
                <a:t>Características clave</a:t>
              </a:r>
              <a:endParaRPr sz="2400">
                <a:solidFill>
                  <a:schemeClr val="dk1"/>
                </a:solidFill>
                <a:latin typeface="Noto Serif Ethiopic"/>
                <a:ea typeface="Noto Serif Ethiopic"/>
                <a:cs typeface="Noto Serif Ethiopic"/>
                <a:sym typeface="Noto Serif Ethiopic"/>
              </a:endParaRPr>
            </a:p>
          </p:txBody>
        </p:sp>
        <p:sp>
          <p:nvSpPr>
            <p:cNvPr id="161" name="Google Shape;161;p20"/>
            <p:cNvSpPr txBox="1"/>
            <p:nvPr/>
          </p:nvSpPr>
          <p:spPr>
            <a:xfrm>
              <a:off x="2920853" y="2758964"/>
              <a:ext cx="5439900" cy="774000"/>
            </a:xfrm>
            <a:prstGeom prst="rect">
              <a:avLst/>
            </a:prstGeom>
            <a:noFill/>
            <a:ln>
              <a:noFill/>
            </a:ln>
          </p:spPr>
          <p:txBody>
            <a:bodyPr anchorCtr="0" anchor="t" bIns="91425" lIns="91425" spcFirstLastPara="1" rIns="91425" wrap="square" tIns="91425">
              <a:noAutofit/>
            </a:bodyPr>
            <a:lstStyle/>
            <a:p>
              <a:pPr indent="-330200" lvl="0" marL="914400" rtl="0" algn="l">
                <a:spcBef>
                  <a:spcPts val="0"/>
                </a:spcBef>
                <a:spcAft>
                  <a:spcPts val="0"/>
                </a:spcAft>
                <a:buSzPts val="1600"/>
                <a:buFont typeface="Akatab"/>
                <a:buChar char="●"/>
              </a:pPr>
              <a:r>
                <a:rPr lang="en" sz="1600">
                  <a:latin typeface="Akatab"/>
                  <a:ea typeface="Akatab"/>
                  <a:cs typeface="Akatab"/>
                  <a:sym typeface="Akatab"/>
                </a:rPr>
                <a:t>Registra las entradas y salidas de productos.</a:t>
              </a:r>
              <a:endParaRPr sz="1600">
                <a:latin typeface="Akatab"/>
                <a:ea typeface="Akatab"/>
                <a:cs typeface="Akatab"/>
                <a:sym typeface="Akatab"/>
              </a:endParaRPr>
            </a:p>
            <a:p>
              <a:pPr indent="-330200" lvl="0" marL="914400" rtl="0" algn="l">
                <a:spcBef>
                  <a:spcPts val="0"/>
                </a:spcBef>
                <a:spcAft>
                  <a:spcPts val="0"/>
                </a:spcAft>
                <a:buSzPts val="1600"/>
                <a:buFont typeface="Akatab"/>
                <a:buChar char="●"/>
              </a:pPr>
              <a:r>
                <a:rPr lang="en" sz="1600">
                  <a:latin typeface="Akatab"/>
                  <a:ea typeface="Akatab"/>
                  <a:cs typeface="Akatab"/>
                  <a:sym typeface="Akatab"/>
                </a:rPr>
                <a:t>Actualiza automáticamente los niveles de inventario cuando se realizan transacciones.</a:t>
              </a:r>
              <a:endParaRPr sz="1600">
                <a:latin typeface="Akatab"/>
                <a:ea typeface="Akatab"/>
                <a:cs typeface="Akatab"/>
                <a:sym typeface="Akatab"/>
              </a:endParaRPr>
            </a:p>
            <a:p>
              <a:pPr indent="-330200" lvl="0" marL="914400" rtl="0" algn="l">
                <a:spcBef>
                  <a:spcPts val="0"/>
                </a:spcBef>
                <a:spcAft>
                  <a:spcPts val="0"/>
                </a:spcAft>
                <a:buSzPts val="1600"/>
                <a:buFont typeface="Akatab"/>
                <a:buChar char="●"/>
              </a:pPr>
              <a:r>
                <a:rPr lang="en" sz="1600">
                  <a:latin typeface="Akatab"/>
                  <a:ea typeface="Akatab"/>
                  <a:cs typeface="Akatab"/>
                  <a:sym typeface="Akatab"/>
                </a:rPr>
                <a:t>Facilita la identificación de productos de baja rotación o exceso de stock.</a:t>
              </a:r>
              <a:endParaRPr sz="1600">
                <a:latin typeface="Akatab"/>
                <a:ea typeface="Akatab"/>
                <a:cs typeface="Akatab"/>
                <a:sym typeface="Akatab"/>
              </a:endParaRPr>
            </a:p>
          </p:txBody>
        </p:sp>
      </p:grpSp>
      <p:cxnSp>
        <p:nvCxnSpPr>
          <p:cNvPr id="162" name="Google Shape;162;p20"/>
          <p:cNvCxnSpPr>
            <a:stCxn id="157" idx="1"/>
            <a:endCxn id="160" idx="1"/>
          </p:cNvCxnSpPr>
          <p:nvPr/>
        </p:nvCxnSpPr>
        <p:spPr>
          <a:xfrm>
            <a:off x="1289648" y="1426000"/>
            <a:ext cx="838200" cy="1420800"/>
          </a:xfrm>
          <a:prstGeom prst="bentConnector3">
            <a:avLst>
              <a:gd fmla="val -28409" name="adj1"/>
            </a:avLst>
          </a:prstGeom>
          <a:noFill/>
          <a:ln cap="flat" cmpd="sng" w="9525">
            <a:solidFill>
              <a:schemeClr val="dk1"/>
            </a:solidFill>
            <a:prstDash val="solid"/>
            <a:round/>
            <a:headEnd len="med" w="med" type="none"/>
            <a:tailEnd len="med" w="med" type="diamond"/>
          </a:ln>
        </p:spPr>
      </p:cxnSp>
      <p:sp>
        <p:nvSpPr>
          <p:cNvPr id="163" name="Google Shape;163;p20"/>
          <p:cNvSpPr txBox="1"/>
          <p:nvPr>
            <p:ph idx="12" type="sldNum"/>
          </p:nvPr>
        </p:nvSpPr>
        <p:spPr>
          <a:xfrm>
            <a:off x="8306384" y="45307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Punto de venta</a:t>
            </a:r>
            <a:endParaRPr/>
          </a:p>
        </p:txBody>
      </p:sp>
      <p:grpSp>
        <p:nvGrpSpPr>
          <p:cNvPr id="169" name="Google Shape;169;p21"/>
          <p:cNvGrpSpPr/>
          <p:nvPr/>
        </p:nvGrpSpPr>
        <p:grpSpPr>
          <a:xfrm>
            <a:off x="1289648" y="1165450"/>
            <a:ext cx="6078303" cy="977375"/>
            <a:chOff x="2082676" y="1165450"/>
            <a:chExt cx="5937002" cy="977375"/>
          </a:xfrm>
        </p:grpSpPr>
        <p:sp>
          <p:nvSpPr>
            <p:cNvPr id="170" name="Google Shape;170;p21"/>
            <p:cNvSpPr txBox="1"/>
            <p:nvPr/>
          </p:nvSpPr>
          <p:spPr>
            <a:xfrm>
              <a:off x="2082676" y="1165450"/>
              <a:ext cx="3822900" cy="521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Noto Serif Ethiopic"/>
                  <a:ea typeface="Noto Serif Ethiopic"/>
                  <a:cs typeface="Noto Serif Ethiopic"/>
                  <a:sym typeface="Noto Serif Ethiopic"/>
                </a:rPr>
                <a:t>Función principal</a:t>
              </a:r>
              <a:endParaRPr sz="2400">
                <a:solidFill>
                  <a:schemeClr val="dk1"/>
                </a:solidFill>
                <a:latin typeface="Noto Serif Ethiopic"/>
                <a:ea typeface="Noto Serif Ethiopic"/>
                <a:cs typeface="Noto Serif Ethiopic"/>
                <a:sym typeface="Noto Serif Ethiopic"/>
              </a:endParaRPr>
            </a:p>
          </p:txBody>
        </p:sp>
        <p:sp>
          <p:nvSpPr>
            <p:cNvPr id="171" name="Google Shape;171;p21"/>
            <p:cNvSpPr txBox="1"/>
            <p:nvPr/>
          </p:nvSpPr>
          <p:spPr>
            <a:xfrm>
              <a:off x="2082678" y="1621725"/>
              <a:ext cx="5937000" cy="521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600">
                  <a:latin typeface="Akatab"/>
                  <a:ea typeface="Akatab"/>
                  <a:cs typeface="Akatab"/>
                  <a:sym typeface="Akatab"/>
                </a:rPr>
                <a:t>Un punto de venta se utiliza para realizar transacciones de ventas y procesar pagos.</a:t>
              </a:r>
              <a:endParaRPr sz="1600">
                <a:latin typeface="Akatab"/>
                <a:ea typeface="Akatab"/>
                <a:cs typeface="Akatab"/>
                <a:sym typeface="Akatab"/>
              </a:endParaRPr>
            </a:p>
          </p:txBody>
        </p:sp>
      </p:grpSp>
      <p:grpSp>
        <p:nvGrpSpPr>
          <p:cNvPr id="172" name="Google Shape;172;p21"/>
          <p:cNvGrpSpPr/>
          <p:nvPr/>
        </p:nvGrpSpPr>
        <p:grpSpPr>
          <a:xfrm>
            <a:off x="2127606" y="2369232"/>
            <a:ext cx="6679653" cy="1184560"/>
            <a:chOff x="2920853" y="1931825"/>
            <a:chExt cx="5439900" cy="1600973"/>
          </a:xfrm>
        </p:grpSpPr>
        <p:sp>
          <p:nvSpPr>
            <p:cNvPr id="173" name="Google Shape;173;p21"/>
            <p:cNvSpPr txBox="1"/>
            <p:nvPr/>
          </p:nvSpPr>
          <p:spPr>
            <a:xfrm>
              <a:off x="2920863" y="1931825"/>
              <a:ext cx="3629700" cy="521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Noto Serif Ethiopic"/>
                  <a:ea typeface="Noto Serif Ethiopic"/>
                  <a:cs typeface="Noto Serif Ethiopic"/>
                  <a:sym typeface="Noto Serif Ethiopic"/>
                </a:rPr>
                <a:t>Características clave</a:t>
              </a:r>
              <a:endParaRPr sz="2400">
                <a:solidFill>
                  <a:schemeClr val="dk1"/>
                </a:solidFill>
                <a:latin typeface="Noto Serif Ethiopic"/>
                <a:ea typeface="Noto Serif Ethiopic"/>
                <a:cs typeface="Noto Serif Ethiopic"/>
                <a:sym typeface="Noto Serif Ethiopic"/>
              </a:endParaRPr>
            </a:p>
          </p:txBody>
        </p:sp>
        <p:sp>
          <p:nvSpPr>
            <p:cNvPr id="174" name="Google Shape;174;p21"/>
            <p:cNvSpPr txBox="1"/>
            <p:nvPr/>
          </p:nvSpPr>
          <p:spPr>
            <a:xfrm>
              <a:off x="2920853" y="2373298"/>
              <a:ext cx="5439900" cy="1159500"/>
            </a:xfrm>
            <a:prstGeom prst="rect">
              <a:avLst/>
            </a:prstGeom>
            <a:noFill/>
            <a:ln>
              <a:noFill/>
            </a:ln>
          </p:spPr>
          <p:txBody>
            <a:bodyPr anchorCtr="0" anchor="t" bIns="91425" lIns="91425" spcFirstLastPara="1" rIns="91425" wrap="square" tIns="91425">
              <a:noAutofit/>
            </a:bodyPr>
            <a:lstStyle/>
            <a:p>
              <a:pPr indent="-330200" lvl="0" marL="914400" rtl="0" algn="l">
                <a:spcBef>
                  <a:spcPts val="0"/>
                </a:spcBef>
                <a:spcAft>
                  <a:spcPts val="0"/>
                </a:spcAft>
                <a:buSzPts val="1600"/>
                <a:buFont typeface="Akatab"/>
                <a:buChar char="●"/>
              </a:pPr>
              <a:r>
                <a:rPr lang="en" sz="1600">
                  <a:latin typeface="Akatab"/>
                  <a:ea typeface="Akatab"/>
                  <a:cs typeface="Akatab"/>
                  <a:sym typeface="Akatab"/>
                </a:rPr>
                <a:t>Registra las ventas de productos y servicios.</a:t>
              </a:r>
              <a:endParaRPr sz="1600">
                <a:latin typeface="Akatab"/>
                <a:ea typeface="Akatab"/>
                <a:cs typeface="Akatab"/>
                <a:sym typeface="Akatab"/>
              </a:endParaRPr>
            </a:p>
            <a:p>
              <a:pPr indent="-330200" lvl="0" marL="914400" rtl="0" algn="l">
                <a:spcBef>
                  <a:spcPts val="0"/>
                </a:spcBef>
                <a:spcAft>
                  <a:spcPts val="0"/>
                </a:spcAft>
                <a:buSzPts val="1600"/>
                <a:buFont typeface="Akatab"/>
                <a:buChar char="●"/>
              </a:pPr>
              <a:r>
                <a:rPr lang="en" sz="1600">
                  <a:latin typeface="Akatab"/>
                  <a:ea typeface="Akatab"/>
                  <a:cs typeface="Akatab"/>
                  <a:sym typeface="Akatab"/>
                </a:rPr>
                <a:t>Procesa pagos, ya sea en efectivo, tarjeta de crédito, u otros métodos.</a:t>
              </a:r>
              <a:endParaRPr sz="1600">
                <a:latin typeface="Akatab"/>
                <a:ea typeface="Akatab"/>
                <a:cs typeface="Akatab"/>
                <a:sym typeface="Akatab"/>
              </a:endParaRPr>
            </a:p>
            <a:p>
              <a:pPr indent="-330200" lvl="0" marL="914400" rtl="0" algn="l">
                <a:spcBef>
                  <a:spcPts val="0"/>
                </a:spcBef>
                <a:spcAft>
                  <a:spcPts val="0"/>
                </a:spcAft>
                <a:buSzPts val="1600"/>
                <a:buFont typeface="Akatab"/>
                <a:buChar char="●"/>
              </a:pPr>
              <a:r>
                <a:rPr lang="en" sz="1600">
                  <a:latin typeface="Akatab"/>
                  <a:ea typeface="Akatab"/>
                  <a:cs typeface="Akatab"/>
                  <a:sym typeface="Akatab"/>
                </a:rPr>
                <a:t>Puede imprimir recibos y facturas.</a:t>
              </a:r>
              <a:endParaRPr sz="1600">
                <a:latin typeface="Akatab"/>
                <a:ea typeface="Akatab"/>
                <a:cs typeface="Akatab"/>
                <a:sym typeface="Akatab"/>
              </a:endParaRPr>
            </a:p>
            <a:p>
              <a:pPr indent="-330200" lvl="0" marL="914400" rtl="0" algn="l">
                <a:spcBef>
                  <a:spcPts val="0"/>
                </a:spcBef>
                <a:spcAft>
                  <a:spcPts val="0"/>
                </a:spcAft>
                <a:buSzPts val="1600"/>
                <a:buFont typeface="Akatab"/>
                <a:buChar char="●"/>
              </a:pPr>
              <a:r>
                <a:rPr lang="en" sz="1600">
                  <a:latin typeface="Akatab"/>
                  <a:ea typeface="Akatab"/>
                  <a:cs typeface="Akatab"/>
                  <a:sym typeface="Akatab"/>
                </a:rPr>
                <a:t>Integra información de ventas con el sistema de gestión contable.</a:t>
              </a:r>
              <a:endParaRPr sz="1600">
                <a:latin typeface="Akatab"/>
                <a:ea typeface="Akatab"/>
                <a:cs typeface="Akatab"/>
                <a:sym typeface="Akatab"/>
              </a:endParaRPr>
            </a:p>
            <a:p>
              <a:pPr indent="-330200" lvl="0" marL="914400" rtl="0" algn="l">
                <a:spcBef>
                  <a:spcPts val="0"/>
                </a:spcBef>
                <a:spcAft>
                  <a:spcPts val="0"/>
                </a:spcAft>
                <a:buSzPts val="1600"/>
                <a:buFont typeface="Akatab"/>
                <a:buChar char="●"/>
              </a:pPr>
              <a:r>
                <a:rPr lang="en" sz="1600">
                  <a:latin typeface="Akatab"/>
                  <a:ea typeface="Akatab"/>
                  <a:cs typeface="Akatab"/>
                  <a:sym typeface="Akatab"/>
                </a:rPr>
                <a:t>Puede incluir funciones adicionales como descuentos, devoluciones y programas de fidelización.</a:t>
              </a:r>
              <a:endParaRPr sz="1600">
                <a:latin typeface="Akatab"/>
                <a:ea typeface="Akatab"/>
                <a:cs typeface="Akatab"/>
                <a:sym typeface="Akatab"/>
              </a:endParaRPr>
            </a:p>
          </p:txBody>
        </p:sp>
      </p:grpSp>
      <p:cxnSp>
        <p:nvCxnSpPr>
          <p:cNvPr id="175" name="Google Shape;175;p21"/>
          <p:cNvCxnSpPr>
            <a:stCxn id="170" idx="1"/>
            <a:endCxn id="173" idx="1"/>
          </p:cNvCxnSpPr>
          <p:nvPr/>
        </p:nvCxnSpPr>
        <p:spPr>
          <a:xfrm>
            <a:off x="1289648" y="1426000"/>
            <a:ext cx="837900" cy="1136100"/>
          </a:xfrm>
          <a:prstGeom prst="bentConnector3">
            <a:avLst>
              <a:gd fmla="val -28419" name="adj1"/>
            </a:avLst>
          </a:prstGeom>
          <a:noFill/>
          <a:ln cap="flat" cmpd="sng" w="9525">
            <a:solidFill>
              <a:schemeClr val="dk1"/>
            </a:solidFill>
            <a:prstDash val="solid"/>
            <a:round/>
            <a:headEnd len="med" w="med" type="none"/>
            <a:tailEnd len="med" w="med" type="diamond"/>
          </a:ln>
        </p:spPr>
      </p:cxnSp>
      <p:sp>
        <p:nvSpPr>
          <p:cNvPr id="176" name="Google Shape;176;p21"/>
          <p:cNvSpPr txBox="1"/>
          <p:nvPr>
            <p:ph idx="12" type="sldNum"/>
          </p:nvPr>
        </p:nvSpPr>
        <p:spPr>
          <a:xfrm>
            <a:off x="8424009" y="45516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t>‹#›</a:t>
            </a:fld>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xecutive Summary of Marketing Plan Infographics by Slidesgo">
  <a:themeElements>
    <a:clrScheme name="Simple Light">
      <a:dk1>
        <a:srgbClr val="CA7131"/>
      </a:dk1>
      <a:lt1>
        <a:srgbClr val="FCFCFC"/>
      </a:lt1>
      <a:dk2>
        <a:srgbClr val="F3ECE6"/>
      </a:dk2>
      <a:lt2>
        <a:srgbClr val="B4ACA2"/>
      </a:lt2>
      <a:accent1>
        <a:srgbClr val="CA7131"/>
      </a:accent1>
      <a:accent2>
        <a:srgbClr val="303A24"/>
      </a:accent2>
      <a:accent3>
        <a:srgbClr val="FFFFFF"/>
      </a:accent3>
      <a:accent4>
        <a:srgbClr val="FFFFFF"/>
      </a:accent4>
      <a:accent5>
        <a:srgbClr val="FFFFFF"/>
      </a:accent5>
      <a:accent6>
        <a:srgbClr val="FFFFFF"/>
      </a:accent6>
      <a:hlink>
        <a:srgbClr val="CA71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